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341" r:id="rId3"/>
    <p:sldId id="310" r:id="rId4"/>
    <p:sldId id="344" r:id="rId5"/>
    <p:sldId id="345" r:id="rId6"/>
    <p:sldId id="343" r:id="rId7"/>
    <p:sldId id="346" r:id="rId8"/>
    <p:sldId id="347" r:id="rId9"/>
    <p:sldId id="315" r:id="rId10"/>
    <p:sldId id="348" r:id="rId11"/>
    <p:sldId id="349" r:id="rId12"/>
    <p:sldId id="350" r:id="rId13"/>
    <p:sldId id="294" r:id="rId14"/>
    <p:sldId id="336" r:id="rId15"/>
    <p:sldId id="361" r:id="rId16"/>
    <p:sldId id="352" r:id="rId17"/>
    <p:sldId id="342" r:id="rId18"/>
    <p:sldId id="299" r:id="rId19"/>
    <p:sldId id="354" r:id="rId20"/>
    <p:sldId id="339" r:id="rId21"/>
    <p:sldId id="355" r:id="rId22"/>
    <p:sldId id="357" r:id="rId23"/>
    <p:sldId id="360" r:id="rId24"/>
    <p:sldId id="309" r:id="rId25"/>
    <p:sldId id="351" r:id="rId26"/>
    <p:sldId id="267" r:id="rId27"/>
  </p:sldIdLst>
  <p:sldSz cx="18288000" cy="10287000"/>
  <p:notesSz cx="6858000" cy="9144000"/>
  <p:embeddedFontLst>
    <p:embeddedFont>
      <p:font typeface="Antonio Bold" panose="020B0604020202020204" charset="0"/>
      <p:regular r:id="rId29"/>
      <p:bold r:id="rId30"/>
    </p:embeddedFont>
    <p:embeddedFont>
      <p:font typeface="Avenir" panose="020B0604020202020204" charset="0"/>
      <p:regular r:id="rId31"/>
      <p:italic r:id="rId32"/>
    </p:embeddedFont>
    <p:embeddedFont>
      <p:font typeface="Barlow" panose="00000500000000000000" pitchFamily="2" charset="0"/>
      <p:regular r:id="rId33"/>
      <p:bold r:id="rId34"/>
      <p:italic r:id="rId35"/>
      <p:boldItalic r:id="rId36"/>
    </p:embeddedFont>
    <p:embeddedFont>
      <p:font typeface="charter" panose="020B0604020202020204" charset="0"/>
      <p:regular r:id="rId37"/>
      <p:bold r:id="rId38"/>
      <p:italic r:id="rId39"/>
      <p:boldItalic r:id="rId40"/>
    </p:embeddedFont>
    <p:embeddedFont>
      <p:font typeface="Montserrat" panose="00000500000000000000" pitchFamily="2" charset="0"/>
      <p:regular r:id="rId41"/>
      <p:bold r:id="rId42"/>
      <p:italic r:id="rId43"/>
      <p:boldItalic r:id="rId44"/>
    </p:embeddedFont>
    <p:embeddedFont>
      <p:font typeface="Open Sans" panose="020B0606030504020204" pitchFamily="34" charset="0"/>
      <p:regular r:id="rId45"/>
      <p:bold r:id="rId46"/>
      <p:italic r:id="rId47"/>
      <p:boldItalic r:id="rId48"/>
    </p:embeddedFont>
    <p:embeddedFont>
      <p:font typeface="Raleway" pitchFamily="2" charset="0"/>
      <p:regular r:id="rId49"/>
      <p:bold r:id="rId50"/>
      <p:italic r:id="rId51"/>
      <p:boldItalic r:id="rId52"/>
    </p:embeddedFont>
    <p:embeddedFont>
      <p:font typeface="Verdana" panose="020B0604030504040204" pitchFamily="34" charset="0"/>
      <p:regular r:id="rId53"/>
      <p:bold r:id="rId54"/>
      <p:italic r:id="rId55"/>
      <p:boldItalic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s Bolton" initials="CB" lastIdx="1" clrIdx="0">
    <p:extLst>
      <p:ext uri="{19B8F6BF-5375-455C-9EA6-DF929625EA0E}">
        <p15:presenceInfo xmlns:p15="http://schemas.microsoft.com/office/powerpoint/2012/main" userId="42254106b65d6a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CC66"/>
    <a:srgbClr val="FFFFCC"/>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066844-BC6C-4D65-8718-97211DA1D966}" v="3" dt="2024-06-09T07:10:01.396"/>
    <p1510:client id="{B0876AB1-7F43-4539-ADC7-DB4F35BEAA4B}" v="6" dt="2024-06-09T06:13:12.739"/>
  </p1510:revLst>
</p1510:revInfo>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3" autoAdjust="0"/>
    <p:restoredTop sz="95179" autoAdjust="0"/>
  </p:normalViewPr>
  <p:slideViewPr>
    <p:cSldViewPr>
      <p:cViewPr varScale="1">
        <p:scale>
          <a:sx n="55" d="100"/>
          <a:sy n="55" d="100"/>
        </p:scale>
        <p:origin x="643"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nyaghreddy2005@gmail.com" userId="74f2a79b3e5f439c" providerId="LiveId" clId="{07066844-BC6C-4D65-8718-97211DA1D966}"/>
    <pc:docChg chg="addSld modSld">
      <pc:chgData name="dhanyaghreddy2005@gmail.com" userId="74f2a79b3e5f439c" providerId="LiveId" clId="{07066844-BC6C-4D65-8718-97211DA1D966}" dt="2024-06-09T07:10:53.288" v="29" actId="1076"/>
      <pc:docMkLst>
        <pc:docMk/>
      </pc:docMkLst>
      <pc:sldChg chg="addSp modSp new mod">
        <pc:chgData name="dhanyaghreddy2005@gmail.com" userId="74f2a79b3e5f439c" providerId="LiveId" clId="{07066844-BC6C-4D65-8718-97211DA1D966}" dt="2024-06-09T07:10:53.288" v="29" actId="1076"/>
        <pc:sldMkLst>
          <pc:docMk/>
          <pc:sldMk cId="2227657957" sldId="361"/>
        </pc:sldMkLst>
        <pc:spChg chg="add">
          <ac:chgData name="dhanyaghreddy2005@gmail.com" userId="74f2a79b3e5f439c" providerId="LiveId" clId="{07066844-BC6C-4D65-8718-97211DA1D966}" dt="2024-06-09T07:09:00.319" v="1"/>
          <ac:spMkLst>
            <pc:docMk/>
            <pc:sldMk cId="2227657957" sldId="361"/>
            <ac:spMk id="2" creationId="{7D8E20D4-BE16-5708-0F45-37DD4C481ACF}"/>
          </ac:spMkLst>
        </pc:spChg>
        <pc:spChg chg="add mod">
          <ac:chgData name="dhanyaghreddy2005@gmail.com" userId="74f2a79b3e5f439c" providerId="LiveId" clId="{07066844-BC6C-4D65-8718-97211DA1D966}" dt="2024-06-09T07:10:43.109" v="27" actId="255"/>
          <ac:spMkLst>
            <pc:docMk/>
            <pc:sldMk cId="2227657957" sldId="361"/>
            <ac:spMk id="5" creationId="{61C0E5FE-1ABB-5621-BCAD-4BDEA74A1214}"/>
          </ac:spMkLst>
        </pc:spChg>
        <pc:picChg chg="add mod">
          <ac:chgData name="dhanyaghreddy2005@gmail.com" userId="74f2a79b3e5f439c" providerId="LiveId" clId="{07066844-BC6C-4D65-8718-97211DA1D966}" dt="2024-06-09T07:10:53.288" v="29" actId="1076"/>
          <ac:picMkLst>
            <pc:docMk/>
            <pc:sldMk cId="2227657957" sldId="361"/>
            <ac:picMk id="4" creationId="{0C4C3C6B-9721-9DC4-C815-E6CA686DF95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344F1D-3325-40CB-A71F-A79307D22CED}" type="doc">
      <dgm:prSet loTypeId="urn:microsoft.com/office/officeart/2005/8/layout/venn2" loCatId="relationship" qsTypeId="urn:microsoft.com/office/officeart/2005/8/quickstyle/simple1" qsCatId="simple" csTypeId="urn:microsoft.com/office/officeart/2005/8/colors/accent6_1" csCatId="accent6" phldr="1"/>
      <dgm:spPr/>
      <dgm:t>
        <a:bodyPr/>
        <a:lstStyle/>
        <a:p>
          <a:endParaRPr lang="en-IN"/>
        </a:p>
      </dgm:t>
    </dgm:pt>
    <dgm:pt modelId="{746B4EF9-BF3A-40BA-AFB2-066011491528}">
      <dgm:prSet phldrT="[Text]"/>
      <dgm:spPr>
        <a:xfrm>
          <a:off x="1391698" y="0"/>
          <a:ext cx="3975621" cy="3975621"/>
        </a:xfrm>
      </dgm:spPr>
      <dgm:t>
        <a:bodyPr/>
        <a:lstStyle/>
        <a:p>
          <a:endParaRPr lang="en-IN" dirty="0">
            <a:latin typeface="Calibri" panose="020F0502020204030204"/>
            <a:ea typeface="+mn-ea"/>
            <a:cs typeface="+mn-cs"/>
          </a:endParaRPr>
        </a:p>
      </dgm:t>
    </dgm:pt>
    <dgm:pt modelId="{1954D69E-B74F-4B4C-92A9-ACC18C47A984}" type="parTrans" cxnId="{6915F751-B358-4E82-A29A-FC970199FF41}">
      <dgm:prSet/>
      <dgm:spPr/>
      <dgm:t>
        <a:bodyPr/>
        <a:lstStyle/>
        <a:p>
          <a:endParaRPr lang="en-IN"/>
        </a:p>
      </dgm:t>
    </dgm:pt>
    <dgm:pt modelId="{0B14DF90-4A8A-4E4D-9AD4-5A31ECC3D299}" type="sibTrans" cxnId="{6915F751-B358-4E82-A29A-FC970199FF41}">
      <dgm:prSet/>
      <dgm:spPr/>
      <dgm:t>
        <a:bodyPr/>
        <a:lstStyle/>
        <a:p>
          <a:endParaRPr lang="en-IN"/>
        </a:p>
      </dgm:t>
    </dgm:pt>
    <dgm:pt modelId="{C97EDADC-8ECD-42D4-89AC-847633F19078}">
      <dgm:prSet phldrT="[Text]"/>
      <dgm:spPr>
        <a:xfrm>
          <a:off x="1888651" y="993905"/>
          <a:ext cx="2981715" cy="2981715"/>
        </a:xfrm>
      </dgm:spPr>
      <dgm:t>
        <a:bodyPr/>
        <a:lstStyle/>
        <a:p>
          <a:endParaRPr lang="en-IN" dirty="0">
            <a:latin typeface="Calibri" panose="020F0502020204030204"/>
            <a:ea typeface="+mn-ea"/>
            <a:cs typeface="+mn-cs"/>
          </a:endParaRPr>
        </a:p>
      </dgm:t>
    </dgm:pt>
    <dgm:pt modelId="{A3260F69-CA56-4346-A57E-769087C36739}" type="parTrans" cxnId="{3DEA3B12-D7FA-440A-BE79-775519D6910A}">
      <dgm:prSet/>
      <dgm:spPr/>
      <dgm:t>
        <a:bodyPr/>
        <a:lstStyle/>
        <a:p>
          <a:endParaRPr lang="en-IN"/>
        </a:p>
      </dgm:t>
    </dgm:pt>
    <dgm:pt modelId="{5909561E-9CA8-4668-901B-DE46BDCB26D4}" type="sibTrans" cxnId="{3DEA3B12-D7FA-440A-BE79-775519D6910A}">
      <dgm:prSet/>
      <dgm:spPr/>
      <dgm:t>
        <a:bodyPr/>
        <a:lstStyle/>
        <a:p>
          <a:endParaRPr lang="en-IN"/>
        </a:p>
      </dgm:t>
    </dgm:pt>
    <dgm:pt modelId="{E5EFF1E8-ABE4-4362-A50E-B875D125BD96}">
      <dgm:prSet phldrT="[Text]"/>
      <dgm:spPr>
        <a:xfrm>
          <a:off x="2385603" y="1987810"/>
          <a:ext cx="1987810" cy="1987810"/>
        </a:xfrm>
      </dgm:spPr>
      <dgm:t>
        <a:bodyPr/>
        <a:lstStyle/>
        <a:p>
          <a:endParaRPr lang="en-IN" dirty="0">
            <a:latin typeface="Calibri" panose="020F0502020204030204"/>
            <a:ea typeface="+mn-ea"/>
            <a:cs typeface="+mn-cs"/>
          </a:endParaRPr>
        </a:p>
      </dgm:t>
    </dgm:pt>
    <dgm:pt modelId="{14B6BEEE-EB27-4CAC-B0EE-383B99B876FC}" type="parTrans" cxnId="{154FA2CE-CAB5-4733-8C08-DDAE9106897D}">
      <dgm:prSet/>
      <dgm:spPr/>
      <dgm:t>
        <a:bodyPr/>
        <a:lstStyle/>
        <a:p>
          <a:endParaRPr lang="en-IN"/>
        </a:p>
      </dgm:t>
    </dgm:pt>
    <dgm:pt modelId="{D5317EF5-6EDB-436F-B2D4-C6A7CD409F02}" type="sibTrans" cxnId="{154FA2CE-CAB5-4733-8C08-DDAE9106897D}">
      <dgm:prSet/>
      <dgm:spPr/>
      <dgm:t>
        <a:bodyPr/>
        <a:lstStyle/>
        <a:p>
          <a:endParaRPr lang="en-IN"/>
        </a:p>
      </dgm:t>
    </dgm:pt>
    <dgm:pt modelId="{F2B9CC1C-BDE6-4CDB-A758-74CC86A3F31F}" type="pres">
      <dgm:prSet presAssocID="{DD344F1D-3325-40CB-A71F-A79307D22CED}" presName="Name0" presStyleCnt="0">
        <dgm:presLayoutVars>
          <dgm:chMax val="7"/>
          <dgm:resizeHandles val="exact"/>
        </dgm:presLayoutVars>
      </dgm:prSet>
      <dgm:spPr/>
    </dgm:pt>
    <dgm:pt modelId="{8451ED41-C590-464C-8723-134AEB39DBB3}" type="pres">
      <dgm:prSet presAssocID="{DD344F1D-3325-40CB-A71F-A79307D22CED}" presName="comp1" presStyleCnt="0"/>
      <dgm:spPr/>
    </dgm:pt>
    <dgm:pt modelId="{2BE2AAFC-BEAE-481D-B557-81DE68A237F7}" type="pres">
      <dgm:prSet presAssocID="{DD344F1D-3325-40CB-A71F-A79307D22CED}" presName="circle1" presStyleLbl="node1" presStyleIdx="0" presStyleCnt="3"/>
      <dgm:spPr>
        <a:prstGeom prst="ellipse">
          <a:avLst/>
        </a:prstGeom>
      </dgm:spPr>
    </dgm:pt>
    <dgm:pt modelId="{ED7C1346-0397-438A-9AAD-8BE2335EC6BB}" type="pres">
      <dgm:prSet presAssocID="{DD344F1D-3325-40CB-A71F-A79307D22CED}" presName="c1text" presStyleLbl="node1" presStyleIdx="0" presStyleCnt="3">
        <dgm:presLayoutVars>
          <dgm:bulletEnabled val="1"/>
        </dgm:presLayoutVars>
      </dgm:prSet>
      <dgm:spPr/>
    </dgm:pt>
    <dgm:pt modelId="{8F11973F-33EE-445B-8E28-2D5EAC0DA289}" type="pres">
      <dgm:prSet presAssocID="{DD344F1D-3325-40CB-A71F-A79307D22CED}" presName="comp2" presStyleCnt="0"/>
      <dgm:spPr/>
    </dgm:pt>
    <dgm:pt modelId="{5783AC22-EAAA-4B02-9505-F9F67BC8F71A}" type="pres">
      <dgm:prSet presAssocID="{DD344F1D-3325-40CB-A71F-A79307D22CED}" presName="circle2" presStyleLbl="node1" presStyleIdx="1" presStyleCnt="3"/>
      <dgm:spPr>
        <a:prstGeom prst="ellipse">
          <a:avLst/>
        </a:prstGeom>
      </dgm:spPr>
    </dgm:pt>
    <dgm:pt modelId="{4871E181-12FC-48FB-9E74-6BA476466234}" type="pres">
      <dgm:prSet presAssocID="{DD344F1D-3325-40CB-A71F-A79307D22CED}" presName="c2text" presStyleLbl="node1" presStyleIdx="1" presStyleCnt="3">
        <dgm:presLayoutVars>
          <dgm:bulletEnabled val="1"/>
        </dgm:presLayoutVars>
      </dgm:prSet>
      <dgm:spPr/>
    </dgm:pt>
    <dgm:pt modelId="{901532F9-DC54-486E-8432-B2395DAF1269}" type="pres">
      <dgm:prSet presAssocID="{DD344F1D-3325-40CB-A71F-A79307D22CED}" presName="comp3" presStyleCnt="0"/>
      <dgm:spPr/>
    </dgm:pt>
    <dgm:pt modelId="{0927306A-DE0F-4C43-94ED-305F00916AD7}" type="pres">
      <dgm:prSet presAssocID="{DD344F1D-3325-40CB-A71F-A79307D22CED}" presName="circle3" presStyleLbl="node1" presStyleIdx="2" presStyleCnt="3"/>
      <dgm:spPr>
        <a:prstGeom prst="ellipse">
          <a:avLst/>
        </a:prstGeom>
      </dgm:spPr>
    </dgm:pt>
    <dgm:pt modelId="{DFA2E1B6-C653-4ECD-AABA-E3551E5267D7}" type="pres">
      <dgm:prSet presAssocID="{DD344F1D-3325-40CB-A71F-A79307D22CED}" presName="c3text" presStyleLbl="node1" presStyleIdx="2" presStyleCnt="3">
        <dgm:presLayoutVars>
          <dgm:bulletEnabled val="1"/>
        </dgm:presLayoutVars>
      </dgm:prSet>
      <dgm:spPr/>
    </dgm:pt>
  </dgm:ptLst>
  <dgm:cxnLst>
    <dgm:cxn modelId="{3DEA3B12-D7FA-440A-BE79-775519D6910A}" srcId="{DD344F1D-3325-40CB-A71F-A79307D22CED}" destId="{C97EDADC-8ECD-42D4-89AC-847633F19078}" srcOrd="1" destOrd="0" parTransId="{A3260F69-CA56-4346-A57E-769087C36739}" sibTransId="{5909561E-9CA8-4668-901B-DE46BDCB26D4}"/>
    <dgm:cxn modelId="{69D89837-AE44-447D-BEBD-713B62821E4E}" type="presOf" srcId="{DD344F1D-3325-40CB-A71F-A79307D22CED}" destId="{F2B9CC1C-BDE6-4CDB-A758-74CC86A3F31F}" srcOrd="0" destOrd="0" presId="urn:microsoft.com/office/officeart/2005/8/layout/venn2"/>
    <dgm:cxn modelId="{5048B446-AC55-441E-A5AC-1FA804A23A0B}" type="presOf" srcId="{746B4EF9-BF3A-40BA-AFB2-066011491528}" destId="{2BE2AAFC-BEAE-481D-B557-81DE68A237F7}" srcOrd="0" destOrd="0" presId="urn:microsoft.com/office/officeart/2005/8/layout/venn2"/>
    <dgm:cxn modelId="{6EF22650-71F8-46AA-B2F3-3FB7C09D1771}" type="presOf" srcId="{C97EDADC-8ECD-42D4-89AC-847633F19078}" destId="{5783AC22-EAAA-4B02-9505-F9F67BC8F71A}" srcOrd="0" destOrd="0" presId="urn:microsoft.com/office/officeart/2005/8/layout/venn2"/>
    <dgm:cxn modelId="{6915F751-B358-4E82-A29A-FC970199FF41}" srcId="{DD344F1D-3325-40CB-A71F-A79307D22CED}" destId="{746B4EF9-BF3A-40BA-AFB2-066011491528}" srcOrd="0" destOrd="0" parTransId="{1954D69E-B74F-4B4C-92A9-ACC18C47A984}" sibTransId="{0B14DF90-4A8A-4E4D-9AD4-5A31ECC3D299}"/>
    <dgm:cxn modelId="{3E5E3453-8B05-494C-B7DD-8F789CE1047E}" type="presOf" srcId="{E5EFF1E8-ABE4-4362-A50E-B875D125BD96}" destId="{DFA2E1B6-C653-4ECD-AABA-E3551E5267D7}" srcOrd="1" destOrd="0" presId="urn:microsoft.com/office/officeart/2005/8/layout/venn2"/>
    <dgm:cxn modelId="{1D633193-84D8-41E9-9BEA-42E4AE88C1C3}" type="presOf" srcId="{746B4EF9-BF3A-40BA-AFB2-066011491528}" destId="{ED7C1346-0397-438A-9AAD-8BE2335EC6BB}" srcOrd="1" destOrd="0" presId="urn:microsoft.com/office/officeart/2005/8/layout/venn2"/>
    <dgm:cxn modelId="{154FA2CE-CAB5-4733-8C08-DDAE9106897D}" srcId="{DD344F1D-3325-40CB-A71F-A79307D22CED}" destId="{E5EFF1E8-ABE4-4362-A50E-B875D125BD96}" srcOrd="2" destOrd="0" parTransId="{14B6BEEE-EB27-4CAC-B0EE-383B99B876FC}" sibTransId="{D5317EF5-6EDB-436F-B2D4-C6A7CD409F02}"/>
    <dgm:cxn modelId="{BC82ABE1-F8A3-46C7-A8A9-E359E0C156F0}" type="presOf" srcId="{E5EFF1E8-ABE4-4362-A50E-B875D125BD96}" destId="{0927306A-DE0F-4C43-94ED-305F00916AD7}" srcOrd="0" destOrd="0" presId="urn:microsoft.com/office/officeart/2005/8/layout/venn2"/>
    <dgm:cxn modelId="{76C1ADE8-3E68-44A1-9298-A83070409F2A}" type="presOf" srcId="{C97EDADC-8ECD-42D4-89AC-847633F19078}" destId="{4871E181-12FC-48FB-9E74-6BA476466234}" srcOrd="1" destOrd="0" presId="urn:microsoft.com/office/officeart/2005/8/layout/venn2"/>
    <dgm:cxn modelId="{D86D7FDC-6353-4BA1-AE90-91314EE84F6A}" type="presParOf" srcId="{F2B9CC1C-BDE6-4CDB-A758-74CC86A3F31F}" destId="{8451ED41-C590-464C-8723-134AEB39DBB3}" srcOrd="0" destOrd="0" presId="urn:microsoft.com/office/officeart/2005/8/layout/venn2"/>
    <dgm:cxn modelId="{79A2FCE8-97C6-47B7-A077-3470F5B7CF5B}" type="presParOf" srcId="{8451ED41-C590-464C-8723-134AEB39DBB3}" destId="{2BE2AAFC-BEAE-481D-B557-81DE68A237F7}" srcOrd="0" destOrd="0" presId="urn:microsoft.com/office/officeart/2005/8/layout/venn2"/>
    <dgm:cxn modelId="{2001E8A0-D926-4888-A220-3D21930627E0}" type="presParOf" srcId="{8451ED41-C590-464C-8723-134AEB39DBB3}" destId="{ED7C1346-0397-438A-9AAD-8BE2335EC6BB}" srcOrd="1" destOrd="0" presId="urn:microsoft.com/office/officeart/2005/8/layout/venn2"/>
    <dgm:cxn modelId="{8227A953-9708-418C-850B-24986FB12064}" type="presParOf" srcId="{F2B9CC1C-BDE6-4CDB-A758-74CC86A3F31F}" destId="{8F11973F-33EE-445B-8E28-2D5EAC0DA289}" srcOrd="1" destOrd="0" presId="urn:microsoft.com/office/officeart/2005/8/layout/venn2"/>
    <dgm:cxn modelId="{63F99341-D2DC-4256-A8D3-412F66819B89}" type="presParOf" srcId="{8F11973F-33EE-445B-8E28-2D5EAC0DA289}" destId="{5783AC22-EAAA-4B02-9505-F9F67BC8F71A}" srcOrd="0" destOrd="0" presId="urn:microsoft.com/office/officeart/2005/8/layout/venn2"/>
    <dgm:cxn modelId="{0BD8D4D5-D41A-4F9B-88FD-86DA00EB0EF8}" type="presParOf" srcId="{8F11973F-33EE-445B-8E28-2D5EAC0DA289}" destId="{4871E181-12FC-48FB-9E74-6BA476466234}" srcOrd="1" destOrd="0" presId="urn:microsoft.com/office/officeart/2005/8/layout/venn2"/>
    <dgm:cxn modelId="{23E4EAB6-377C-4E17-A90D-6389D8FA740D}" type="presParOf" srcId="{F2B9CC1C-BDE6-4CDB-A758-74CC86A3F31F}" destId="{901532F9-DC54-486E-8432-B2395DAF1269}" srcOrd="2" destOrd="0" presId="urn:microsoft.com/office/officeart/2005/8/layout/venn2"/>
    <dgm:cxn modelId="{374D50A8-F5A5-43D6-9CD4-AD2528D84802}" type="presParOf" srcId="{901532F9-DC54-486E-8432-B2395DAF1269}" destId="{0927306A-DE0F-4C43-94ED-305F00916AD7}" srcOrd="0" destOrd="0" presId="urn:microsoft.com/office/officeart/2005/8/layout/venn2"/>
    <dgm:cxn modelId="{301AC02E-0AB1-4E55-A8F9-DF8BF733D4BC}" type="presParOf" srcId="{901532F9-DC54-486E-8432-B2395DAF1269}" destId="{DFA2E1B6-C653-4ECD-AABA-E3551E5267D7}"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C08995-0A06-4692-A667-D87FC34CAEDF}" type="doc">
      <dgm:prSet loTypeId="urn:microsoft.com/office/officeart/2005/8/layout/pyramid3" loCatId="pyramid" qsTypeId="urn:microsoft.com/office/officeart/2005/8/quickstyle/simple1" qsCatId="simple" csTypeId="urn:microsoft.com/office/officeart/2005/8/colors/accent2_1" csCatId="accent2" phldr="1"/>
      <dgm:spPr/>
    </dgm:pt>
    <dgm:pt modelId="{1B77F4E2-4054-44C5-8439-BAAC1D809E85}">
      <dgm:prSet phldrT="[Text]" custT="1"/>
      <dgm:spPr/>
      <dgm:t>
        <a:bodyPr/>
        <a:lstStyle/>
        <a:p>
          <a:r>
            <a:rPr lang="de-DE" sz="1800" b="1" dirty="0">
              <a:latin typeface="+mn-lt"/>
              <a:cs typeface="Arial" panose="020B0604020202020204" pitchFamily="34" charset="0"/>
            </a:rPr>
            <a:t>TARGET MARKET:</a:t>
          </a:r>
        </a:p>
        <a:p>
          <a:r>
            <a:rPr lang="de-DE" sz="1800" b="1" dirty="0">
              <a:latin typeface="+mn-lt"/>
              <a:cs typeface="Arial" panose="020B0604020202020204" pitchFamily="34" charset="0"/>
            </a:rPr>
            <a:t>2.2 Million</a:t>
          </a:r>
        </a:p>
        <a:p>
          <a:r>
            <a:rPr lang="de-DE" sz="1800" dirty="0">
              <a:latin typeface="+mn-lt"/>
              <a:cs typeface="Arial" panose="020B0604020202020204" pitchFamily="34" charset="0"/>
            </a:rPr>
            <a:t> </a:t>
          </a:r>
        </a:p>
      </dgm:t>
    </dgm:pt>
    <dgm:pt modelId="{C067D827-58D6-4BB7-B862-87652879F687}" type="parTrans" cxnId="{6F7BCFFC-5685-445A-8A80-F7B3A816B052}">
      <dgm:prSet/>
      <dgm:spPr/>
      <dgm:t>
        <a:bodyPr/>
        <a:lstStyle/>
        <a:p>
          <a:endParaRPr lang="de-DE" sz="2400">
            <a:latin typeface="+mn-lt"/>
          </a:endParaRPr>
        </a:p>
      </dgm:t>
    </dgm:pt>
    <dgm:pt modelId="{DCC0FA10-27F4-428E-A55C-7BFE43B8D6A1}" type="sibTrans" cxnId="{6F7BCFFC-5685-445A-8A80-F7B3A816B052}">
      <dgm:prSet/>
      <dgm:spPr/>
      <dgm:t>
        <a:bodyPr/>
        <a:lstStyle/>
        <a:p>
          <a:endParaRPr lang="de-DE" sz="2400">
            <a:latin typeface="+mn-lt"/>
          </a:endParaRPr>
        </a:p>
      </dgm:t>
    </dgm:pt>
    <dgm:pt modelId="{89124381-D640-426D-B253-4D1A874C75B4}">
      <dgm:prSet phldrT="[Text]" custT="1"/>
      <dgm:spPr/>
      <dgm:t>
        <a:bodyPr/>
        <a:lstStyle/>
        <a:p>
          <a:pPr algn="ctr"/>
          <a:r>
            <a:rPr lang="de-DE" sz="1800" b="1" dirty="0">
              <a:latin typeface="+mn-lt"/>
              <a:cs typeface="Arial" panose="020B0604020202020204" pitchFamily="34" charset="0"/>
            </a:rPr>
            <a:t>OPPORTUNITIES/PROSPECTS:</a:t>
          </a:r>
        </a:p>
        <a:p>
          <a:pPr algn="ctr"/>
          <a:r>
            <a:rPr lang="de-DE" sz="1800" b="1" dirty="0">
              <a:latin typeface="+mn-lt"/>
              <a:cs typeface="Arial" panose="020B0604020202020204" pitchFamily="34" charset="0"/>
            </a:rPr>
            <a:t>152065</a:t>
          </a:r>
        </a:p>
        <a:p>
          <a:pPr algn="ctr"/>
          <a:endParaRPr lang="de-DE" sz="1800" b="0" dirty="0">
            <a:latin typeface="+mn-lt"/>
            <a:cs typeface="Arial" panose="020B0604020202020204" pitchFamily="34" charset="0"/>
          </a:endParaRPr>
        </a:p>
      </dgm:t>
    </dgm:pt>
    <dgm:pt modelId="{E7A18DAA-BC05-4839-9C1F-A64F22600D8C}" type="parTrans" cxnId="{2255E916-F98E-4667-9893-DF40C3CF220E}">
      <dgm:prSet/>
      <dgm:spPr/>
      <dgm:t>
        <a:bodyPr/>
        <a:lstStyle/>
        <a:p>
          <a:endParaRPr lang="de-DE" sz="2400">
            <a:latin typeface="+mn-lt"/>
          </a:endParaRPr>
        </a:p>
      </dgm:t>
    </dgm:pt>
    <dgm:pt modelId="{5B0535CC-E61B-420F-921D-62F4C85520B5}" type="sibTrans" cxnId="{2255E916-F98E-4667-9893-DF40C3CF220E}">
      <dgm:prSet/>
      <dgm:spPr/>
      <dgm:t>
        <a:bodyPr/>
        <a:lstStyle/>
        <a:p>
          <a:endParaRPr lang="de-DE" sz="2400">
            <a:latin typeface="+mn-lt"/>
          </a:endParaRPr>
        </a:p>
      </dgm:t>
    </dgm:pt>
    <dgm:pt modelId="{D4302C08-0B0E-4DFF-B831-670196B8A703}">
      <dgm:prSet phldrT="[Text]" custT="1"/>
      <dgm:spPr/>
      <dgm:t>
        <a:bodyPr/>
        <a:lstStyle/>
        <a:p>
          <a:pPr algn="ctr">
            <a:lnSpc>
              <a:spcPct val="100000"/>
            </a:lnSpc>
          </a:pPr>
          <a:r>
            <a:rPr lang="de-DE" sz="1800" b="1" dirty="0">
              <a:latin typeface="+mn-lt"/>
              <a:cs typeface="Arial" panose="020B0604020202020204" pitchFamily="34" charset="0"/>
            </a:rPr>
            <a:t>CUSTOMER:</a:t>
          </a:r>
        </a:p>
        <a:p>
          <a:pPr algn="ctr">
            <a:lnSpc>
              <a:spcPct val="100000"/>
            </a:lnSpc>
          </a:pPr>
          <a:r>
            <a:rPr lang="de-DE" sz="1800" b="1" dirty="0">
              <a:latin typeface="+mn-lt"/>
              <a:cs typeface="Arial" panose="020B0604020202020204" pitchFamily="34" charset="0"/>
            </a:rPr>
            <a:t>106915</a:t>
          </a:r>
        </a:p>
        <a:p>
          <a:pPr algn="ctr">
            <a:lnSpc>
              <a:spcPct val="90000"/>
            </a:lnSpc>
          </a:pPr>
          <a:endParaRPr lang="de-DE" sz="1800" dirty="0">
            <a:latin typeface="+mn-lt"/>
            <a:cs typeface="Arial" panose="020B0604020202020204" pitchFamily="34" charset="0"/>
          </a:endParaRPr>
        </a:p>
      </dgm:t>
    </dgm:pt>
    <dgm:pt modelId="{34BF3499-FD55-441F-AF06-BBB55804704C}" type="parTrans" cxnId="{D13609CC-BF64-4283-B375-996ED0D6E430}">
      <dgm:prSet/>
      <dgm:spPr/>
      <dgm:t>
        <a:bodyPr/>
        <a:lstStyle/>
        <a:p>
          <a:endParaRPr lang="de-DE" sz="2400">
            <a:latin typeface="+mn-lt"/>
          </a:endParaRPr>
        </a:p>
      </dgm:t>
    </dgm:pt>
    <dgm:pt modelId="{95A280FD-9DD1-42AB-82EC-4058973521FC}" type="sibTrans" cxnId="{D13609CC-BF64-4283-B375-996ED0D6E430}">
      <dgm:prSet/>
      <dgm:spPr/>
      <dgm:t>
        <a:bodyPr/>
        <a:lstStyle/>
        <a:p>
          <a:endParaRPr lang="de-DE" sz="2400">
            <a:latin typeface="+mn-lt"/>
          </a:endParaRPr>
        </a:p>
      </dgm:t>
    </dgm:pt>
    <dgm:pt modelId="{11880C8A-DE3B-4D4A-BB2A-56AB99C538BE}">
      <dgm:prSet phldrT="[Text]" custT="1"/>
      <dgm:spPr/>
      <dgm:t>
        <a:bodyPr/>
        <a:lstStyle/>
        <a:p>
          <a:pPr algn="ctr"/>
          <a:r>
            <a:rPr lang="de-DE" sz="1800" b="1" dirty="0">
              <a:latin typeface="+mn-lt"/>
              <a:cs typeface="Arial" panose="020B0604020202020204" pitchFamily="34" charset="0"/>
            </a:rPr>
            <a:t>LEADS:</a:t>
          </a:r>
        </a:p>
        <a:p>
          <a:pPr algn="ctr"/>
          <a:r>
            <a:rPr lang="de-DE" sz="1800" b="1" dirty="0">
              <a:latin typeface="+mn-lt"/>
              <a:cs typeface="Arial" panose="020B0604020202020204" pitchFamily="34" charset="0"/>
            </a:rPr>
            <a:t>200000  </a:t>
          </a:r>
        </a:p>
        <a:p>
          <a:pPr algn="ctr"/>
          <a:endParaRPr lang="de-DE" sz="1800" b="0" dirty="0">
            <a:latin typeface="+mn-lt"/>
            <a:cs typeface="Arial" panose="020B0604020202020204" pitchFamily="34" charset="0"/>
          </a:endParaRPr>
        </a:p>
      </dgm:t>
    </dgm:pt>
    <dgm:pt modelId="{ED62723E-6919-451D-A1CC-9607B26064A4}" type="parTrans" cxnId="{1E291445-3153-461C-AB66-06E1B7809C99}">
      <dgm:prSet/>
      <dgm:spPr/>
      <dgm:t>
        <a:bodyPr/>
        <a:lstStyle/>
        <a:p>
          <a:endParaRPr lang="de-DE" sz="2400">
            <a:latin typeface="+mn-lt"/>
          </a:endParaRPr>
        </a:p>
      </dgm:t>
    </dgm:pt>
    <dgm:pt modelId="{31871C92-E695-4083-AA22-764C465EC697}" type="sibTrans" cxnId="{1E291445-3153-461C-AB66-06E1B7809C99}">
      <dgm:prSet/>
      <dgm:spPr/>
      <dgm:t>
        <a:bodyPr/>
        <a:lstStyle/>
        <a:p>
          <a:endParaRPr lang="de-DE" sz="2400">
            <a:latin typeface="+mn-lt"/>
          </a:endParaRPr>
        </a:p>
      </dgm:t>
    </dgm:pt>
    <dgm:pt modelId="{D8783527-D5E7-4F04-B0F3-E1AEFA6F2585}" type="pres">
      <dgm:prSet presAssocID="{68C08995-0A06-4692-A667-D87FC34CAEDF}" presName="Name0" presStyleCnt="0">
        <dgm:presLayoutVars>
          <dgm:dir/>
          <dgm:animLvl val="lvl"/>
          <dgm:resizeHandles val="exact"/>
        </dgm:presLayoutVars>
      </dgm:prSet>
      <dgm:spPr/>
    </dgm:pt>
    <dgm:pt modelId="{0AC996AF-C876-4ABA-893C-DD32AC8BC5F9}" type="pres">
      <dgm:prSet presAssocID="{1B77F4E2-4054-44C5-8439-BAAC1D809E85}" presName="Name8" presStyleCnt="0"/>
      <dgm:spPr/>
    </dgm:pt>
    <dgm:pt modelId="{7C2B6F5A-5F5A-42A7-BB03-8526EC8ECB0E}" type="pres">
      <dgm:prSet presAssocID="{1B77F4E2-4054-44C5-8439-BAAC1D809E85}" presName="level" presStyleLbl="node1" presStyleIdx="0" presStyleCnt="4" custLinFactNeighborX="-63949" custLinFactNeighborY="3106">
        <dgm:presLayoutVars>
          <dgm:chMax val="1"/>
          <dgm:bulletEnabled val="1"/>
        </dgm:presLayoutVars>
      </dgm:prSet>
      <dgm:spPr/>
    </dgm:pt>
    <dgm:pt modelId="{60E5429C-6DFB-41DC-A7D6-2B3DF2243655}" type="pres">
      <dgm:prSet presAssocID="{1B77F4E2-4054-44C5-8439-BAAC1D809E85}" presName="levelTx" presStyleLbl="revTx" presStyleIdx="0" presStyleCnt="0">
        <dgm:presLayoutVars>
          <dgm:chMax val="1"/>
          <dgm:bulletEnabled val="1"/>
        </dgm:presLayoutVars>
      </dgm:prSet>
      <dgm:spPr/>
    </dgm:pt>
    <dgm:pt modelId="{CFBD61D2-733F-48B8-B975-93303805372D}" type="pres">
      <dgm:prSet presAssocID="{11880C8A-DE3B-4D4A-BB2A-56AB99C538BE}" presName="Name8" presStyleCnt="0"/>
      <dgm:spPr/>
    </dgm:pt>
    <dgm:pt modelId="{E7BA9A3F-62F1-4C8A-9110-30A46B9CC3D7}" type="pres">
      <dgm:prSet presAssocID="{11880C8A-DE3B-4D4A-BB2A-56AB99C538BE}" presName="level" presStyleLbl="node1" presStyleIdx="1" presStyleCnt="4">
        <dgm:presLayoutVars>
          <dgm:chMax val="1"/>
          <dgm:bulletEnabled val="1"/>
        </dgm:presLayoutVars>
      </dgm:prSet>
      <dgm:spPr/>
    </dgm:pt>
    <dgm:pt modelId="{C3CAF407-6D4B-4D01-83B9-AA702E086A23}" type="pres">
      <dgm:prSet presAssocID="{11880C8A-DE3B-4D4A-BB2A-56AB99C538BE}" presName="levelTx" presStyleLbl="revTx" presStyleIdx="0" presStyleCnt="0">
        <dgm:presLayoutVars>
          <dgm:chMax val="1"/>
          <dgm:bulletEnabled val="1"/>
        </dgm:presLayoutVars>
      </dgm:prSet>
      <dgm:spPr/>
    </dgm:pt>
    <dgm:pt modelId="{92629B2F-F5EF-490D-9F78-E72B81C8853D}" type="pres">
      <dgm:prSet presAssocID="{89124381-D640-426D-B253-4D1A874C75B4}" presName="Name8" presStyleCnt="0"/>
      <dgm:spPr/>
    </dgm:pt>
    <dgm:pt modelId="{DE969564-BBE0-4263-AB30-F2604A7E43AA}" type="pres">
      <dgm:prSet presAssocID="{89124381-D640-426D-B253-4D1A874C75B4}" presName="level" presStyleLbl="node1" presStyleIdx="2" presStyleCnt="4" custScaleY="162146" custLinFactNeighborX="-160" custLinFactNeighborY="-888">
        <dgm:presLayoutVars>
          <dgm:chMax val="1"/>
          <dgm:bulletEnabled val="1"/>
        </dgm:presLayoutVars>
      </dgm:prSet>
      <dgm:spPr/>
    </dgm:pt>
    <dgm:pt modelId="{F194EA57-6578-4F08-8E05-068A297086B1}" type="pres">
      <dgm:prSet presAssocID="{89124381-D640-426D-B253-4D1A874C75B4}" presName="levelTx" presStyleLbl="revTx" presStyleIdx="0" presStyleCnt="0">
        <dgm:presLayoutVars>
          <dgm:chMax val="1"/>
          <dgm:bulletEnabled val="1"/>
        </dgm:presLayoutVars>
      </dgm:prSet>
      <dgm:spPr/>
    </dgm:pt>
    <dgm:pt modelId="{FB8D457D-B452-4DE6-AF3A-0A701F05EF3B}" type="pres">
      <dgm:prSet presAssocID="{D4302C08-0B0E-4DFF-B831-670196B8A703}" presName="Name8" presStyleCnt="0"/>
      <dgm:spPr/>
    </dgm:pt>
    <dgm:pt modelId="{39C83C79-88BF-48E6-B687-122D3FA17668}" type="pres">
      <dgm:prSet presAssocID="{D4302C08-0B0E-4DFF-B831-670196B8A703}" presName="level" presStyleLbl="node1" presStyleIdx="3" presStyleCnt="4" custScaleY="187455">
        <dgm:presLayoutVars>
          <dgm:chMax val="1"/>
          <dgm:bulletEnabled val="1"/>
        </dgm:presLayoutVars>
      </dgm:prSet>
      <dgm:spPr/>
    </dgm:pt>
    <dgm:pt modelId="{0F60B76B-398B-45B6-9BE6-BDA64C0F093D}" type="pres">
      <dgm:prSet presAssocID="{D4302C08-0B0E-4DFF-B831-670196B8A703}" presName="levelTx" presStyleLbl="revTx" presStyleIdx="0" presStyleCnt="0">
        <dgm:presLayoutVars>
          <dgm:chMax val="1"/>
          <dgm:bulletEnabled val="1"/>
        </dgm:presLayoutVars>
      </dgm:prSet>
      <dgm:spPr/>
    </dgm:pt>
  </dgm:ptLst>
  <dgm:cxnLst>
    <dgm:cxn modelId="{2255E916-F98E-4667-9893-DF40C3CF220E}" srcId="{68C08995-0A06-4692-A667-D87FC34CAEDF}" destId="{89124381-D640-426D-B253-4D1A874C75B4}" srcOrd="2" destOrd="0" parTransId="{E7A18DAA-BC05-4839-9C1F-A64F22600D8C}" sibTransId="{5B0535CC-E61B-420F-921D-62F4C85520B5}"/>
    <dgm:cxn modelId="{51A0D222-941D-4FB5-A328-468F2F5CDC12}" type="presOf" srcId="{89124381-D640-426D-B253-4D1A874C75B4}" destId="{DE969564-BBE0-4263-AB30-F2604A7E43AA}" srcOrd="0" destOrd="0" presId="urn:microsoft.com/office/officeart/2005/8/layout/pyramid3"/>
    <dgm:cxn modelId="{5A0BA52F-5C34-4EE2-B04D-9A7AE83FCF68}" type="presOf" srcId="{89124381-D640-426D-B253-4D1A874C75B4}" destId="{F194EA57-6578-4F08-8E05-068A297086B1}" srcOrd="1" destOrd="0" presId="urn:microsoft.com/office/officeart/2005/8/layout/pyramid3"/>
    <dgm:cxn modelId="{1E291445-3153-461C-AB66-06E1B7809C99}" srcId="{68C08995-0A06-4692-A667-D87FC34CAEDF}" destId="{11880C8A-DE3B-4D4A-BB2A-56AB99C538BE}" srcOrd="1" destOrd="0" parTransId="{ED62723E-6919-451D-A1CC-9607B26064A4}" sibTransId="{31871C92-E695-4083-AA22-764C465EC697}"/>
    <dgm:cxn modelId="{1D277A4C-9745-40BB-AE94-1F72656204D2}" type="presOf" srcId="{68C08995-0A06-4692-A667-D87FC34CAEDF}" destId="{D8783527-D5E7-4F04-B0F3-E1AEFA6F2585}" srcOrd="0" destOrd="0" presId="urn:microsoft.com/office/officeart/2005/8/layout/pyramid3"/>
    <dgm:cxn modelId="{160DBD7D-DED5-4C39-A009-75CFF1B78622}" type="presOf" srcId="{D4302C08-0B0E-4DFF-B831-670196B8A703}" destId="{0F60B76B-398B-45B6-9BE6-BDA64C0F093D}" srcOrd="1" destOrd="0" presId="urn:microsoft.com/office/officeart/2005/8/layout/pyramid3"/>
    <dgm:cxn modelId="{2559F681-0269-492E-B9B5-054676E12BC2}" type="presOf" srcId="{1B77F4E2-4054-44C5-8439-BAAC1D809E85}" destId="{60E5429C-6DFB-41DC-A7D6-2B3DF2243655}" srcOrd="1" destOrd="0" presId="urn:microsoft.com/office/officeart/2005/8/layout/pyramid3"/>
    <dgm:cxn modelId="{626E3B87-7369-48F5-BA52-CB3CC15B3AB4}" type="presOf" srcId="{11880C8A-DE3B-4D4A-BB2A-56AB99C538BE}" destId="{E7BA9A3F-62F1-4C8A-9110-30A46B9CC3D7}" srcOrd="0" destOrd="0" presId="urn:microsoft.com/office/officeart/2005/8/layout/pyramid3"/>
    <dgm:cxn modelId="{D13609CC-BF64-4283-B375-996ED0D6E430}" srcId="{68C08995-0A06-4692-A667-D87FC34CAEDF}" destId="{D4302C08-0B0E-4DFF-B831-670196B8A703}" srcOrd="3" destOrd="0" parTransId="{34BF3499-FD55-441F-AF06-BBB55804704C}" sibTransId="{95A280FD-9DD1-42AB-82EC-4058973521FC}"/>
    <dgm:cxn modelId="{AA7722EC-B4A1-4700-B11C-068B084FC693}" type="presOf" srcId="{1B77F4E2-4054-44C5-8439-BAAC1D809E85}" destId="{7C2B6F5A-5F5A-42A7-BB03-8526EC8ECB0E}" srcOrd="0" destOrd="0" presId="urn:microsoft.com/office/officeart/2005/8/layout/pyramid3"/>
    <dgm:cxn modelId="{352B50F2-515B-468D-B9E0-80AFBFE3C89A}" type="presOf" srcId="{11880C8A-DE3B-4D4A-BB2A-56AB99C538BE}" destId="{C3CAF407-6D4B-4D01-83B9-AA702E086A23}" srcOrd="1" destOrd="0" presId="urn:microsoft.com/office/officeart/2005/8/layout/pyramid3"/>
    <dgm:cxn modelId="{804B3AFA-B2BB-4EE9-A456-D781CEA2595F}" type="presOf" srcId="{D4302C08-0B0E-4DFF-B831-670196B8A703}" destId="{39C83C79-88BF-48E6-B687-122D3FA17668}" srcOrd="0" destOrd="0" presId="urn:microsoft.com/office/officeart/2005/8/layout/pyramid3"/>
    <dgm:cxn modelId="{6F7BCFFC-5685-445A-8A80-F7B3A816B052}" srcId="{68C08995-0A06-4692-A667-D87FC34CAEDF}" destId="{1B77F4E2-4054-44C5-8439-BAAC1D809E85}" srcOrd="0" destOrd="0" parTransId="{C067D827-58D6-4BB7-B862-87652879F687}" sibTransId="{DCC0FA10-27F4-428E-A55C-7BFE43B8D6A1}"/>
    <dgm:cxn modelId="{EAAFBB5E-35B5-410F-AF10-7FC0F635084F}" type="presParOf" srcId="{D8783527-D5E7-4F04-B0F3-E1AEFA6F2585}" destId="{0AC996AF-C876-4ABA-893C-DD32AC8BC5F9}" srcOrd="0" destOrd="0" presId="urn:microsoft.com/office/officeart/2005/8/layout/pyramid3"/>
    <dgm:cxn modelId="{5D5A3505-65DA-4631-9442-54E0B9DC1AD0}" type="presParOf" srcId="{0AC996AF-C876-4ABA-893C-DD32AC8BC5F9}" destId="{7C2B6F5A-5F5A-42A7-BB03-8526EC8ECB0E}" srcOrd="0" destOrd="0" presId="urn:microsoft.com/office/officeart/2005/8/layout/pyramid3"/>
    <dgm:cxn modelId="{97A2117A-EB7A-4BC0-B2FB-5870B696E56C}" type="presParOf" srcId="{0AC996AF-C876-4ABA-893C-DD32AC8BC5F9}" destId="{60E5429C-6DFB-41DC-A7D6-2B3DF2243655}" srcOrd="1" destOrd="0" presId="urn:microsoft.com/office/officeart/2005/8/layout/pyramid3"/>
    <dgm:cxn modelId="{28C0B70D-B779-40B5-912A-4104E2E8A077}" type="presParOf" srcId="{D8783527-D5E7-4F04-B0F3-E1AEFA6F2585}" destId="{CFBD61D2-733F-48B8-B975-93303805372D}" srcOrd="1" destOrd="0" presId="urn:microsoft.com/office/officeart/2005/8/layout/pyramid3"/>
    <dgm:cxn modelId="{BB68F354-BF69-4407-AEDA-CE1E522ACC21}" type="presParOf" srcId="{CFBD61D2-733F-48B8-B975-93303805372D}" destId="{E7BA9A3F-62F1-4C8A-9110-30A46B9CC3D7}" srcOrd="0" destOrd="0" presId="urn:microsoft.com/office/officeart/2005/8/layout/pyramid3"/>
    <dgm:cxn modelId="{844F77DF-4836-471B-9523-450BD476FD9E}" type="presParOf" srcId="{CFBD61D2-733F-48B8-B975-93303805372D}" destId="{C3CAF407-6D4B-4D01-83B9-AA702E086A23}" srcOrd="1" destOrd="0" presId="urn:microsoft.com/office/officeart/2005/8/layout/pyramid3"/>
    <dgm:cxn modelId="{C2466E5C-9F83-46AA-8C90-F1C5C4BEB33D}" type="presParOf" srcId="{D8783527-D5E7-4F04-B0F3-E1AEFA6F2585}" destId="{92629B2F-F5EF-490D-9F78-E72B81C8853D}" srcOrd="2" destOrd="0" presId="urn:microsoft.com/office/officeart/2005/8/layout/pyramid3"/>
    <dgm:cxn modelId="{E9F1C14F-6C43-44BE-B756-3374CAE2D54E}" type="presParOf" srcId="{92629B2F-F5EF-490D-9F78-E72B81C8853D}" destId="{DE969564-BBE0-4263-AB30-F2604A7E43AA}" srcOrd="0" destOrd="0" presId="urn:microsoft.com/office/officeart/2005/8/layout/pyramid3"/>
    <dgm:cxn modelId="{3BF7A85C-EC5C-4ADD-A53C-D7092EBAA177}" type="presParOf" srcId="{92629B2F-F5EF-490D-9F78-E72B81C8853D}" destId="{F194EA57-6578-4F08-8E05-068A297086B1}" srcOrd="1" destOrd="0" presId="urn:microsoft.com/office/officeart/2005/8/layout/pyramid3"/>
    <dgm:cxn modelId="{34886542-9432-4736-A3AC-68792368B32C}" type="presParOf" srcId="{D8783527-D5E7-4F04-B0F3-E1AEFA6F2585}" destId="{FB8D457D-B452-4DE6-AF3A-0A701F05EF3B}" srcOrd="3" destOrd="0" presId="urn:microsoft.com/office/officeart/2005/8/layout/pyramid3"/>
    <dgm:cxn modelId="{04D0AF78-B6CB-4C09-A500-35E0920293B1}" type="presParOf" srcId="{FB8D457D-B452-4DE6-AF3A-0A701F05EF3B}" destId="{39C83C79-88BF-48E6-B687-122D3FA17668}" srcOrd="0" destOrd="0" presId="urn:microsoft.com/office/officeart/2005/8/layout/pyramid3"/>
    <dgm:cxn modelId="{29D67A0C-4E06-4F21-B3BD-00C1431D8DFC}" type="presParOf" srcId="{FB8D457D-B452-4DE6-AF3A-0A701F05EF3B}" destId="{0F60B76B-398B-45B6-9BE6-BDA64C0F093D}"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2AAFC-BEAE-481D-B557-81DE68A237F7}">
      <dsp:nvSpPr>
        <dsp:cNvPr id="0" name=""/>
        <dsp:cNvSpPr/>
      </dsp:nvSpPr>
      <dsp:spPr>
        <a:xfrm>
          <a:off x="1069175" y="0"/>
          <a:ext cx="5481650" cy="5481650"/>
        </a:xfrm>
        <a:prstGeom prst="ellips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endParaRPr lang="en-IN" sz="2900" kern="1200" dirty="0">
            <a:latin typeface="Calibri" panose="020F0502020204030204"/>
            <a:ea typeface="+mn-ea"/>
            <a:cs typeface="+mn-cs"/>
          </a:endParaRPr>
        </a:p>
      </dsp:txBody>
      <dsp:txXfrm>
        <a:off x="2852081" y="274082"/>
        <a:ext cx="1915836" cy="822247"/>
      </dsp:txXfrm>
    </dsp:sp>
    <dsp:sp modelId="{5783AC22-EAAA-4B02-9505-F9F67BC8F71A}">
      <dsp:nvSpPr>
        <dsp:cNvPr id="0" name=""/>
        <dsp:cNvSpPr/>
      </dsp:nvSpPr>
      <dsp:spPr>
        <a:xfrm>
          <a:off x="1754381" y="1370412"/>
          <a:ext cx="4111237" cy="4111237"/>
        </a:xfrm>
        <a:prstGeom prst="ellips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endParaRPr lang="en-IN" sz="2700" kern="1200" dirty="0">
            <a:latin typeface="Calibri" panose="020F0502020204030204"/>
            <a:ea typeface="+mn-ea"/>
            <a:cs typeface="+mn-cs"/>
          </a:endParaRPr>
        </a:p>
      </dsp:txBody>
      <dsp:txXfrm>
        <a:off x="2852081" y="1627364"/>
        <a:ext cx="1915836" cy="770857"/>
      </dsp:txXfrm>
    </dsp:sp>
    <dsp:sp modelId="{0927306A-DE0F-4C43-94ED-305F00916AD7}">
      <dsp:nvSpPr>
        <dsp:cNvPr id="0" name=""/>
        <dsp:cNvSpPr/>
      </dsp:nvSpPr>
      <dsp:spPr>
        <a:xfrm>
          <a:off x="2439587" y="2740825"/>
          <a:ext cx="2740825" cy="2740825"/>
        </a:xfrm>
        <a:prstGeom prst="ellips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endParaRPr lang="en-IN" sz="4800" kern="1200" dirty="0">
            <a:latin typeface="Calibri" panose="020F0502020204030204"/>
            <a:ea typeface="+mn-ea"/>
            <a:cs typeface="+mn-cs"/>
          </a:endParaRPr>
        </a:p>
      </dsp:txBody>
      <dsp:txXfrm>
        <a:off x="2840972" y="3426031"/>
        <a:ext cx="1938055" cy="1370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B6F5A-5F5A-42A7-BB03-8526EC8ECB0E}">
      <dsp:nvSpPr>
        <dsp:cNvPr id="0" name=""/>
        <dsp:cNvSpPr/>
      </dsp:nvSpPr>
      <dsp:spPr>
        <a:xfrm rot="10800000">
          <a:off x="0" y="34179"/>
          <a:ext cx="5665026" cy="1100423"/>
        </a:xfrm>
        <a:prstGeom prst="trapezoid">
          <a:avLst>
            <a:gd name="adj" fmla="val 46834"/>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b="1" kern="1200" dirty="0">
              <a:latin typeface="+mn-lt"/>
              <a:cs typeface="Arial" panose="020B0604020202020204" pitchFamily="34" charset="0"/>
            </a:rPr>
            <a:t>TARGET MARKET:</a:t>
          </a:r>
        </a:p>
        <a:p>
          <a:pPr marL="0" lvl="0" indent="0" algn="ctr" defTabSz="800100">
            <a:lnSpc>
              <a:spcPct val="90000"/>
            </a:lnSpc>
            <a:spcBef>
              <a:spcPct val="0"/>
            </a:spcBef>
            <a:spcAft>
              <a:spcPct val="35000"/>
            </a:spcAft>
            <a:buNone/>
          </a:pPr>
          <a:r>
            <a:rPr lang="de-DE" sz="1800" b="1" kern="1200" dirty="0">
              <a:latin typeface="+mn-lt"/>
              <a:cs typeface="Arial" panose="020B0604020202020204" pitchFamily="34" charset="0"/>
            </a:rPr>
            <a:t>2.2 Million</a:t>
          </a:r>
        </a:p>
        <a:p>
          <a:pPr marL="0" lvl="0" indent="0" algn="ctr" defTabSz="800100">
            <a:lnSpc>
              <a:spcPct val="90000"/>
            </a:lnSpc>
            <a:spcBef>
              <a:spcPct val="0"/>
            </a:spcBef>
            <a:spcAft>
              <a:spcPct val="35000"/>
            </a:spcAft>
            <a:buNone/>
          </a:pPr>
          <a:r>
            <a:rPr lang="de-DE" sz="1800" kern="1200" dirty="0">
              <a:latin typeface="+mn-lt"/>
              <a:cs typeface="Arial" panose="020B0604020202020204" pitchFamily="34" charset="0"/>
            </a:rPr>
            <a:t> </a:t>
          </a:r>
        </a:p>
      </dsp:txBody>
      <dsp:txXfrm rot="-10800000">
        <a:off x="991379" y="34179"/>
        <a:ext cx="3682267" cy="1100423"/>
      </dsp:txXfrm>
    </dsp:sp>
    <dsp:sp modelId="{E7BA9A3F-62F1-4C8A-9110-30A46B9CC3D7}">
      <dsp:nvSpPr>
        <dsp:cNvPr id="0" name=""/>
        <dsp:cNvSpPr/>
      </dsp:nvSpPr>
      <dsp:spPr>
        <a:xfrm rot="10800000">
          <a:off x="515376" y="1100423"/>
          <a:ext cx="4634274" cy="1100423"/>
        </a:xfrm>
        <a:prstGeom prst="trapezoid">
          <a:avLst>
            <a:gd name="adj" fmla="val 46834"/>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b="1" kern="1200" dirty="0">
              <a:latin typeface="+mn-lt"/>
              <a:cs typeface="Arial" panose="020B0604020202020204" pitchFamily="34" charset="0"/>
            </a:rPr>
            <a:t>LEADS:</a:t>
          </a:r>
        </a:p>
        <a:p>
          <a:pPr marL="0" lvl="0" indent="0" algn="ctr" defTabSz="800100">
            <a:lnSpc>
              <a:spcPct val="90000"/>
            </a:lnSpc>
            <a:spcBef>
              <a:spcPct val="0"/>
            </a:spcBef>
            <a:spcAft>
              <a:spcPct val="35000"/>
            </a:spcAft>
            <a:buNone/>
          </a:pPr>
          <a:r>
            <a:rPr lang="de-DE" sz="1800" b="1" kern="1200" dirty="0">
              <a:latin typeface="+mn-lt"/>
              <a:cs typeface="Arial" panose="020B0604020202020204" pitchFamily="34" charset="0"/>
            </a:rPr>
            <a:t>200000  </a:t>
          </a:r>
        </a:p>
        <a:p>
          <a:pPr marL="0" lvl="0" indent="0" algn="ctr" defTabSz="800100">
            <a:lnSpc>
              <a:spcPct val="90000"/>
            </a:lnSpc>
            <a:spcBef>
              <a:spcPct val="0"/>
            </a:spcBef>
            <a:spcAft>
              <a:spcPct val="35000"/>
            </a:spcAft>
            <a:buNone/>
          </a:pPr>
          <a:endParaRPr lang="de-DE" sz="1800" b="0" kern="1200" dirty="0">
            <a:latin typeface="+mn-lt"/>
            <a:cs typeface="Arial" panose="020B0604020202020204" pitchFamily="34" charset="0"/>
          </a:endParaRPr>
        </a:p>
      </dsp:txBody>
      <dsp:txXfrm rot="-10800000">
        <a:off x="1326374" y="1100423"/>
        <a:ext cx="3012278" cy="1100423"/>
      </dsp:txXfrm>
    </dsp:sp>
    <dsp:sp modelId="{DE969564-BBE0-4263-AB30-F2604A7E43AA}">
      <dsp:nvSpPr>
        <dsp:cNvPr id="0" name=""/>
        <dsp:cNvSpPr/>
      </dsp:nvSpPr>
      <dsp:spPr>
        <a:xfrm rot="10800000">
          <a:off x="1024987" y="2191075"/>
          <a:ext cx="3603521" cy="1784292"/>
        </a:xfrm>
        <a:prstGeom prst="trapezoid">
          <a:avLst>
            <a:gd name="adj" fmla="val 46834"/>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b="1" kern="1200" dirty="0">
              <a:latin typeface="+mn-lt"/>
              <a:cs typeface="Arial" panose="020B0604020202020204" pitchFamily="34" charset="0"/>
            </a:rPr>
            <a:t>OPPORTUNITIES/PROSPECTS:</a:t>
          </a:r>
        </a:p>
        <a:p>
          <a:pPr marL="0" lvl="0" indent="0" algn="ctr" defTabSz="800100">
            <a:lnSpc>
              <a:spcPct val="90000"/>
            </a:lnSpc>
            <a:spcBef>
              <a:spcPct val="0"/>
            </a:spcBef>
            <a:spcAft>
              <a:spcPct val="35000"/>
            </a:spcAft>
            <a:buNone/>
          </a:pPr>
          <a:r>
            <a:rPr lang="de-DE" sz="1800" b="1" kern="1200" dirty="0">
              <a:latin typeface="+mn-lt"/>
              <a:cs typeface="Arial" panose="020B0604020202020204" pitchFamily="34" charset="0"/>
            </a:rPr>
            <a:t>152065</a:t>
          </a:r>
        </a:p>
        <a:p>
          <a:pPr marL="0" lvl="0" indent="0" algn="ctr" defTabSz="800100">
            <a:lnSpc>
              <a:spcPct val="90000"/>
            </a:lnSpc>
            <a:spcBef>
              <a:spcPct val="0"/>
            </a:spcBef>
            <a:spcAft>
              <a:spcPct val="35000"/>
            </a:spcAft>
            <a:buNone/>
          </a:pPr>
          <a:endParaRPr lang="de-DE" sz="1800" b="0" kern="1200" dirty="0">
            <a:latin typeface="+mn-lt"/>
            <a:cs typeface="Arial" panose="020B0604020202020204" pitchFamily="34" charset="0"/>
          </a:endParaRPr>
        </a:p>
      </dsp:txBody>
      <dsp:txXfrm rot="-10800000">
        <a:off x="1655603" y="2191075"/>
        <a:ext cx="2342289" cy="1784292"/>
      </dsp:txXfrm>
    </dsp:sp>
    <dsp:sp modelId="{39C83C79-88BF-48E6-B687-122D3FA17668}">
      <dsp:nvSpPr>
        <dsp:cNvPr id="0" name=""/>
        <dsp:cNvSpPr/>
      </dsp:nvSpPr>
      <dsp:spPr>
        <a:xfrm rot="10800000">
          <a:off x="1866414" y="3985139"/>
          <a:ext cx="1932197" cy="2062799"/>
        </a:xfrm>
        <a:prstGeom prst="trapezoid">
          <a:avLst>
            <a:gd name="adj" fmla="val 5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ct val="35000"/>
            </a:spcAft>
            <a:buNone/>
          </a:pPr>
          <a:r>
            <a:rPr lang="de-DE" sz="1800" b="1" kern="1200" dirty="0">
              <a:latin typeface="+mn-lt"/>
              <a:cs typeface="Arial" panose="020B0604020202020204" pitchFamily="34" charset="0"/>
            </a:rPr>
            <a:t>CUSTOMER:</a:t>
          </a:r>
        </a:p>
        <a:p>
          <a:pPr marL="0" lvl="0" indent="0" algn="ctr" defTabSz="800100">
            <a:lnSpc>
              <a:spcPct val="100000"/>
            </a:lnSpc>
            <a:spcBef>
              <a:spcPct val="0"/>
            </a:spcBef>
            <a:spcAft>
              <a:spcPct val="35000"/>
            </a:spcAft>
            <a:buNone/>
          </a:pPr>
          <a:r>
            <a:rPr lang="de-DE" sz="1800" b="1" kern="1200" dirty="0">
              <a:latin typeface="+mn-lt"/>
              <a:cs typeface="Arial" panose="020B0604020202020204" pitchFamily="34" charset="0"/>
            </a:rPr>
            <a:t>106915</a:t>
          </a:r>
        </a:p>
        <a:p>
          <a:pPr marL="0" lvl="0" indent="0" algn="ctr" defTabSz="800100">
            <a:lnSpc>
              <a:spcPct val="90000"/>
            </a:lnSpc>
            <a:spcBef>
              <a:spcPct val="0"/>
            </a:spcBef>
            <a:spcAft>
              <a:spcPct val="35000"/>
            </a:spcAft>
            <a:buNone/>
          </a:pPr>
          <a:endParaRPr lang="de-DE" sz="1800" kern="1200" dirty="0">
            <a:latin typeface="+mn-lt"/>
            <a:cs typeface="Arial" panose="020B0604020202020204" pitchFamily="34" charset="0"/>
          </a:endParaRPr>
        </a:p>
      </dsp:txBody>
      <dsp:txXfrm rot="-10800000">
        <a:off x="1866414" y="3985139"/>
        <a:ext cx="1932197" cy="2062799"/>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FBF9E8-1F40-410A-A1CC-60BC60DB98B3}" type="datetimeFigureOut">
              <a:rPr lang="en-IN" smtClean="0"/>
              <a:t>09-06-2024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0FE411-3744-4059-A83F-482351BF9D8B}" type="slidenum">
              <a:rPr lang="en-IN" smtClean="0"/>
              <a:t>‹#›</a:t>
            </a:fld>
            <a:endParaRPr lang="en-IN"/>
          </a:p>
        </p:txBody>
      </p:sp>
    </p:spTree>
    <p:extLst>
      <p:ext uri="{BB962C8B-B14F-4D97-AF65-F5344CB8AC3E}">
        <p14:creationId xmlns:p14="http://schemas.microsoft.com/office/powerpoint/2010/main" val="3792907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Time:</a:t>
            </a:r>
            <a:r>
              <a:rPr lang="en-US" b="1" baseline="0" dirty="0"/>
              <a:t> 7 mins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Get students to brainstorm on the customer persona and VPC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0BEB79-93E1-4BD7-A47D-89BD4B7805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425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Evaluation Criteria</a:t>
            </a:r>
            <a:r>
              <a:rPr lang="en-IN" b="1" baseline="0" dirty="0"/>
              <a:t> for slides 8 and 9</a:t>
            </a:r>
          </a:p>
          <a:p>
            <a:endParaRPr lang="en-IN" b="0" i="1" baseline="0" dirty="0"/>
          </a:p>
          <a:p>
            <a:r>
              <a:rPr lang="en-US" sz="1200" b="0" i="1" u="none" strike="noStrike" kern="1200" dirty="0">
                <a:solidFill>
                  <a:schemeClr val="tx1"/>
                </a:solidFill>
                <a:effectLst/>
                <a:latin typeface="+mn-lt"/>
                <a:ea typeface="+mn-ea"/>
                <a:cs typeface="+mn-cs"/>
              </a:rPr>
              <a:t>Check the following on the correctness</a:t>
            </a:r>
            <a:r>
              <a:rPr lang="en-US" sz="1200" b="0" i="1" u="none" strike="noStrike" kern="1200" baseline="0" dirty="0">
                <a:solidFill>
                  <a:schemeClr val="tx1"/>
                </a:solidFill>
                <a:effectLst/>
                <a:latin typeface="+mn-lt"/>
                <a:ea typeface="+mn-ea"/>
                <a:cs typeface="+mn-cs"/>
              </a:rPr>
              <a:t> of VPC</a:t>
            </a:r>
            <a:r>
              <a:rPr lang="en-US" sz="1200" b="0" i="1" u="none" strike="noStrike" kern="1200" dirty="0">
                <a:solidFill>
                  <a:schemeClr val="tx1"/>
                </a:solidFill>
                <a:effectLst/>
                <a:latin typeface="+mn-lt"/>
                <a:ea typeface="+mn-ea"/>
                <a:cs typeface="+mn-cs"/>
              </a:rPr>
              <a:t>:</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a.  Have you identified the correct pains &amp; gains; pain relievers &amp; gain creators (2 marks)</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b. Have you identified the correct Jobs-to-be-done?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c. Are the pain relievers addressing the customer pains?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d. Have you identified the right value proposition so that the solution makes the customer's life better? (1 mark)</a:t>
            </a:r>
            <a:r>
              <a:rPr lang="en-US" b="0" i="1" dirty="0"/>
              <a:t> </a:t>
            </a:r>
            <a:endParaRPr lang="en-IN" b="0" i="1" dirty="0"/>
          </a:p>
        </p:txBody>
      </p:sp>
      <p:sp>
        <p:nvSpPr>
          <p:cNvPr id="4" name="Slide Number Placeholder 3"/>
          <p:cNvSpPr>
            <a:spLocks noGrp="1"/>
          </p:cNvSpPr>
          <p:nvPr>
            <p:ph type="sldNum" sz="quarter" idx="10"/>
          </p:nvPr>
        </p:nvSpPr>
        <p:spPr/>
        <p:txBody>
          <a:bodyPr/>
          <a:lstStyle/>
          <a:p>
            <a:fld id="{565F787C-D8F9-4047-8CC8-08AC13C2A058}" type="slidenum">
              <a:rPr lang="en-US" smtClean="0"/>
              <a:t>12</a:t>
            </a:fld>
            <a:endParaRPr lang="en-US"/>
          </a:p>
        </p:txBody>
      </p:sp>
    </p:spTree>
    <p:extLst>
      <p:ext uri="{BB962C8B-B14F-4D97-AF65-F5344CB8AC3E}">
        <p14:creationId xmlns:p14="http://schemas.microsoft.com/office/powerpoint/2010/main" val="353826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Evaluation</a:t>
            </a:r>
            <a:r>
              <a:rPr lang="en-US" sz="1200" b="1" i="0" u="none" strike="noStrike" kern="1200" baseline="0">
                <a:solidFill>
                  <a:schemeClr val="tx1"/>
                </a:solidFill>
                <a:effectLst/>
                <a:latin typeface="+mn-lt"/>
                <a:ea typeface="+mn-ea"/>
                <a:cs typeface="+mn-cs"/>
              </a:rPr>
              <a:t> Criteria for slides 12 to 14</a:t>
            </a:r>
            <a:endParaRPr lang="en-US" sz="1200" b="1" i="0" u="none" strike="noStrike" kern="1200">
              <a:solidFill>
                <a:schemeClr val="tx1"/>
              </a:solidFill>
              <a:effectLst/>
              <a:latin typeface="+mn-lt"/>
              <a:ea typeface="+mn-ea"/>
              <a:cs typeface="+mn-cs"/>
            </a:endParaRPr>
          </a:p>
          <a:p>
            <a:endParaRPr lang="en-US" sz="1200" b="1" i="1" u="none" strike="noStrike" kern="1200">
              <a:solidFill>
                <a:schemeClr val="tx1"/>
              </a:solidFill>
              <a:effectLst/>
              <a:latin typeface="+mn-lt"/>
              <a:ea typeface="+mn-ea"/>
              <a:cs typeface="+mn-cs"/>
            </a:endParaRPr>
          </a:p>
          <a:p>
            <a:r>
              <a:rPr lang="en-US" sz="1200" b="0" i="1" u="none" strike="noStrike" kern="1200">
                <a:solidFill>
                  <a:schemeClr val="tx1"/>
                </a:solidFill>
                <a:effectLst/>
                <a:latin typeface="+mn-lt"/>
                <a:ea typeface="+mn-ea"/>
                <a:cs typeface="+mn-cs"/>
              </a:rPr>
              <a:t>Check the following on MVP?</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1. Does it look credible and </a:t>
            </a:r>
            <a:r>
              <a:rPr lang="en-US" sz="1200" b="0" i="1" u="none" strike="noStrike" kern="1200" err="1">
                <a:solidFill>
                  <a:schemeClr val="tx1"/>
                </a:solidFill>
                <a:effectLst/>
                <a:latin typeface="+mn-lt"/>
                <a:ea typeface="+mn-ea"/>
                <a:cs typeface="+mn-cs"/>
              </a:rPr>
              <a:t>showcasable</a:t>
            </a:r>
            <a:r>
              <a:rPr lang="en-US" sz="1200" b="0" i="1" u="none" strike="noStrike" kern="1200">
                <a:solidFill>
                  <a:schemeClr val="tx1"/>
                </a:solidFill>
                <a:effectLst/>
                <a:latin typeface="+mn-lt"/>
                <a:ea typeface="+mn-ea"/>
                <a:cs typeface="+mn-cs"/>
              </a:rPr>
              <a:t>? Add a picture/video of the MVP? (3 marks)</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2. Have you validated the product benefits and the price with real customers? Add the MVP interview records in a Google drive and add to the PPT. (1 + 1 marks)</a:t>
            </a:r>
            <a:r>
              <a:rPr lang="en-US" i="1"/>
              <a:t> </a:t>
            </a:r>
            <a:endParaRPr lang="en-IN" i="1"/>
          </a:p>
          <a:p>
            <a:endParaRPr lang="en-IN"/>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65F787C-D8F9-4047-8CC8-08AC13C2A058}" type="slidenum">
              <a:rPr lang="en-US" smtClean="0">
                <a:solidFill>
                  <a:prstClr val="black"/>
                </a:solidFill>
                <a:latin typeface="Calibri" panose="020F0502020204030204"/>
              </a:rPr>
              <a:pPr/>
              <a:t>18</a:t>
            </a:fld>
            <a:endParaRPr lang="en-US">
              <a:solidFill>
                <a:prstClr val="black"/>
              </a:solidFill>
              <a:latin typeface="Calibri" panose="020F0502020204030204"/>
            </a:endParaRPr>
          </a:p>
        </p:txBody>
      </p:sp>
    </p:spTree>
    <p:extLst>
      <p:ext uri="{BB962C8B-B14F-4D97-AF65-F5344CB8AC3E}">
        <p14:creationId xmlns:p14="http://schemas.microsoft.com/office/powerpoint/2010/main" val="3030988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dirty="0"/>
              <a:t>Evaluation Criteria for</a:t>
            </a:r>
            <a:r>
              <a:rPr lang="en-IN" b="1" i="0" baseline="0" dirty="0"/>
              <a:t> slide 20 to 22</a:t>
            </a:r>
          </a:p>
          <a:p>
            <a:endParaRPr lang="en-IN" baseline="0" dirty="0"/>
          </a:p>
          <a:p>
            <a:r>
              <a:rPr lang="en-US" sz="1200" b="0" i="1" u="none" strike="noStrike" kern="1200" dirty="0">
                <a:solidFill>
                  <a:schemeClr val="tx1"/>
                </a:solidFill>
                <a:effectLst/>
                <a:latin typeface="+mn-lt"/>
                <a:ea typeface="+mn-ea"/>
                <a:cs typeface="+mn-cs"/>
              </a:rPr>
              <a:t>1. Does the venture have a Sales projections sheet with monthly sales targets and customer funnel defined for the next one year? (2 marks)</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2. Does the venture have an active social media presence, such as FB, </a:t>
            </a:r>
            <a:r>
              <a:rPr lang="en-US" sz="1200" b="0" i="1" u="none" strike="noStrike" kern="1200" dirty="0" err="1">
                <a:solidFill>
                  <a:schemeClr val="tx1"/>
                </a:solidFill>
                <a:effectLst/>
                <a:latin typeface="+mn-lt"/>
                <a:ea typeface="+mn-ea"/>
                <a:cs typeface="+mn-cs"/>
              </a:rPr>
              <a:t>Instagram</a:t>
            </a:r>
            <a:r>
              <a:rPr lang="en-US" sz="1200" b="0" i="1" u="none" strike="noStrike" kern="1200" dirty="0">
                <a:solidFill>
                  <a:schemeClr val="tx1"/>
                </a:solidFill>
                <a:effectLst/>
                <a:latin typeface="+mn-lt"/>
                <a:ea typeface="+mn-ea"/>
                <a:cs typeface="+mn-cs"/>
              </a:rPr>
              <a:t>, LinkedIn?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3. Do you have a well-thought out brand name, logo, and a Positioning statement?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4. Have you made an actual sale? (1 mark)</a:t>
            </a:r>
            <a:r>
              <a:rPr lang="en-US" i="1" dirty="0"/>
              <a:t> </a:t>
            </a:r>
            <a:endParaRPr lang="en-IN" i="1" dirty="0"/>
          </a:p>
        </p:txBody>
      </p:sp>
      <p:sp>
        <p:nvSpPr>
          <p:cNvPr id="4" name="Slide Number Placeholder 3"/>
          <p:cNvSpPr>
            <a:spLocks noGrp="1"/>
          </p:cNvSpPr>
          <p:nvPr>
            <p:ph type="sldNum" sz="quarter" idx="10"/>
          </p:nvPr>
        </p:nvSpPr>
        <p:spPr/>
        <p:txBody>
          <a:bodyPr/>
          <a:lstStyle/>
          <a:p>
            <a:fld id="{565F787C-D8F9-4047-8CC8-08AC13C2A058}"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898562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Evaluation Criteria for slide 24</a:t>
            </a:r>
          </a:p>
          <a:p>
            <a:endParaRPr lang="en-IN" i="1" dirty="0"/>
          </a:p>
          <a:p>
            <a:r>
              <a:rPr lang="en-US" sz="1200" b="0" i="1" u="none" strike="noStrike" kern="1200" dirty="0">
                <a:solidFill>
                  <a:schemeClr val="tx1"/>
                </a:solidFill>
                <a:effectLst/>
                <a:latin typeface="+mn-lt"/>
                <a:ea typeface="+mn-ea"/>
                <a:cs typeface="+mn-cs"/>
              </a:rPr>
              <a:t>1. Have you done their Unit Economics and come up with CAC, CLV, ARPU, Net and Gross Profit?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2. Do you have a plan on how to reduce their CAC and churn rate, and increase their CLV, ARPU, and Net Profit Margin? (2 marks)</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3. Is the capital asked for as per the Funding plan in line with the business?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4. How long will it take you to return the investment? (1 mark)</a:t>
            </a:r>
            <a:r>
              <a:rPr lang="en-US" i="1" dirty="0"/>
              <a:t> </a:t>
            </a:r>
            <a:endParaRPr lang="en-IN" i="1" dirty="0"/>
          </a:p>
        </p:txBody>
      </p:sp>
      <p:sp>
        <p:nvSpPr>
          <p:cNvPr id="4" name="Slide Number Placeholder 3"/>
          <p:cNvSpPr>
            <a:spLocks noGrp="1"/>
          </p:cNvSpPr>
          <p:nvPr>
            <p:ph type="sldNum" sz="quarter" idx="10"/>
          </p:nvPr>
        </p:nvSpPr>
        <p:spPr/>
        <p:txBody>
          <a:bodyPr/>
          <a:lstStyle/>
          <a:p>
            <a:fld id="{565F787C-D8F9-4047-8CC8-08AC13C2A058}" type="slidenum">
              <a:rPr lang="en-US" smtClean="0"/>
              <a:t>20</a:t>
            </a:fld>
            <a:endParaRPr lang="en-US"/>
          </a:p>
        </p:txBody>
      </p:sp>
    </p:spTree>
    <p:extLst>
      <p:ext uri="{BB962C8B-B14F-4D97-AF65-F5344CB8AC3E}">
        <p14:creationId xmlns:p14="http://schemas.microsoft.com/office/powerpoint/2010/main" val="4140494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Evaluation Criteria for slide 24</a:t>
            </a:r>
          </a:p>
          <a:p>
            <a:endParaRPr lang="en-IN" i="1" dirty="0"/>
          </a:p>
          <a:p>
            <a:r>
              <a:rPr lang="en-US" sz="1200" b="0" i="1" u="none" strike="noStrike" kern="1200" dirty="0">
                <a:solidFill>
                  <a:schemeClr val="tx1"/>
                </a:solidFill>
                <a:effectLst/>
                <a:latin typeface="+mn-lt"/>
                <a:ea typeface="+mn-ea"/>
                <a:cs typeface="+mn-cs"/>
              </a:rPr>
              <a:t>1. Have you done their Unit Economics and come up with CAC, CLV, ARPU, Net and Gross Profit?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2. Do you have a plan on how to reduce their CAC and churn rate, and increase their CLV, ARPU, and Net Profit Margin? (2 marks)</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3. Is the capital asked for as per the Funding plan in line with the business?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4. How long will it take you to return the investment? (1 mark)</a:t>
            </a:r>
            <a:r>
              <a:rPr lang="en-US" i="1" dirty="0"/>
              <a:t> </a:t>
            </a:r>
            <a:endParaRPr lang="en-IN" i="1" dirty="0"/>
          </a:p>
        </p:txBody>
      </p:sp>
      <p:sp>
        <p:nvSpPr>
          <p:cNvPr id="4" name="Slide Number Placeholder 3"/>
          <p:cNvSpPr>
            <a:spLocks noGrp="1"/>
          </p:cNvSpPr>
          <p:nvPr>
            <p:ph type="sldNum" sz="quarter" idx="10"/>
          </p:nvPr>
        </p:nvSpPr>
        <p:spPr/>
        <p:txBody>
          <a:bodyPr/>
          <a:lstStyle/>
          <a:p>
            <a:fld id="{565F787C-D8F9-4047-8CC8-08AC13C2A058}" type="slidenum">
              <a:rPr lang="en-US" smtClean="0"/>
              <a:t>21</a:t>
            </a:fld>
            <a:endParaRPr lang="en-US"/>
          </a:p>
        </p:txBody>
      </p:sp>
    </p:spTree>
    <p:extLst>
      <p:ext uri="{BB962C8B-B14F-4D97-AF65-F5344CB8AC3E}">
        <p14:creationId xmlns:p14="http://schemas.microsoft.com/office/powerpoint/2010/main" val="2112031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Evaluation Criteria for slide 24</a:t>
            </a:r>
          </a:p>
          <a:p>
            <a:endParaRPr lang="en-IN" i="1" dirty="0"/>
          </a:p>
          <a:p>
            <a:r>
              <a:rPr lang="en-US" sz="1200" b="0" i="1" u="none" strike="noStrike" kern="1200" dirty="0">
                <a:solidFill>
                  <a:schemeClr val="tx1"/>
                </a:solidFill>
                <a:effectLst/>
                <a:latin typeface="+mn-lt"/>
                <a:ea typeface="+mn-ea"/>
                <a:cs typeface="+mn-cs"/>
              </a:rPr>
              <a:t>1. Have you done their Unit Economics and come up with CAC, CLV, ARPU, Net and Gross Profit?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2. Do you have a plan on how to reduce their CAC and churn rate, and increase their CLV, ARPU, and Net Profit Margin? (2 marks)</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3. Is the capital asked for as per the Funding plan in line with the business?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4. How long will it take you to return the investment? (1 mark)</a:t>
            </a:r>
            <a:r>
              <a:rPr lang="en-US" i="1" dirty="0"/>
              <a:t> </a:t>
            </a:r>
            <a:endParaRPr lang="en-IN" i="1" dirty="0"/>
          </a:p>
        </p:txBody>
      </p:sp>
      <p:sp>
        <p:nvSpPr>
          <p:cNvPr id="4" name="Slide Number Placeholder 3"/>
          <p:cNvSpPr>
            <a:spLocks noGrp="1"/>
          </p:cNvSpPr>
          <p:nvPr>
            <p:ph type="sldNum" sz="quarter" idx="10"/>
          </p:nvPr>
        </p:nvSpPr>
        <p:spPr/>
        <p:txBody>
          <a:bodyPr/>
          <a:lstStyle/>
          <a:p>
            <a:fld id="{565F787C-D8F9-4047-8CC8-08AC13C2A058}" type="slidenum">
              <a:rPr lang="en-US" smtClean="0"/>
              <a:t>22</a:t>
            </a:fld>
            <a:endParaRPr lang="en-US"/>
          </a:p>
        </p:txBody>
      </p:sp>
    </p:spTree>
    <p:extLst>
      <p:ext uri="{BB962C8B-B14F-4D97-AF65-F5344CB8AC3E}">
        <p14:creationId xmlns:p14="http://schemas.microsoft.com/office/powerpoint/2010/main" val="1931541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Evaluation Criteria</a:t>
            </a:r>
            <a:r>
              <a:rPr lang="en-IN" b="1" baseline="0" dirty="0"/>
              <a:t> for slide 19</a:t>
            </a:r>
          </a:p>
          <a:p>
            <a:endParaRPr lang="en-IN" i="1" baseline="0" dirty="0"/>
          </a:p>
          <a:p>
            <a:r>
              <a:rPr lang="en-US" sz="1200" b="0" i="1" u="none" strike="noStrike" kern="1200" dirty="0">
                <a:solidFill>
                  <a:schemeClr val="tx1"/>
                </a:solidFill>
                <a:effectLst/>
                <a:latin typeface="+mn-lt"/>
                <a:ea typeface="+mn-ea"/>
                <a:cs typeface="+mn-cs"/>
              </a:rPr>
              <a:t>1. Have you identified how much fund you need to reach the next level for the venture?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2. Have you </a:t>
            </a:r>
            <a:r>
              <a:rPr lang="en-US" sz="1200" b="0" i="1" u="none" strike="noStrike" kern="1200" dirty="0" err="1">
                <a:solidFill>
                  <a:schemeClr val="tx1"/>
                </a:solidFill>
                <a:effectLst/>
                <a:latin typeface="+mn-lt"/>
                <a:ea typeface="+mn-ea"/>
                <a:cs typeface="+mn-cs"/>
              </a:rPr>
              <a:t>bootsrapped</a:t>
            </a:r>
            <a:r>
              <a:rPr lang="en-US" sz="1200" b="0" i="1" u="none" strike="noStrike" kern="1200" dirty="0">
                <a:solidFill>
                  <a:schemeClr val="tx1"/>
                </a:solidFill>
                <a:effectLst/>
                <a:latin typeface="+mn-lt"/>
                <a:ea typeface="+mn-ea"/>
                <a:cs typeface="+mn-cs"/>
              </a:rPr>
              <a:t> any money till now? How much can they bootstrap?(1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3. Do you</a:t>
            </a:r>
            <a:r>
              <a:rPr lang="en-US" sz="1200" b="0" i="1" u="none" strike="noStrike" kern="1200" baseline="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need external funding? Why or why not?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4. Can you explain clearly how you will utilize the money tomorrow if they get the funding today? (2 marks)</a:t>
            </a:r>
            <a:r>
              <a:rPr lang="en-US" i="1" dirty="0"/>
              <a:t> </a:t>
            </a:r>
            <a:endParaRPr lang="en-IN" i="1" dirty="0"/>
          </a:p>
        </p:txBody>
      </p:sp>
      <p:sp>
        <p:nvSpPr>
          <p:cNvPr id="4" name="Slide Number Placeholder 3"/>
          <p:cNvSpPr>
            <a:spLocks noGrp="1"/>
          </p:cNvSpPr>
          <p:nvPr>
            <p:ph type="sldNum" sz="quarter" idx="10"/>
          </p:nvPr>
        </p:nvSpPr>
        <p:spPr/>
        <p:txBody>
          <a:bodyPr/>
          <a:lstStyle/>
          <a:p>
            <a:fld id="{565F787C-D8F9-4047-8CC8-08AC13C2A058}" type="slidenum">
              <a:rPr lang="en-US" smtClean="0"/>
              <a:t>24</a:t>
            </a:fld>
            <a:endParaRPr lang="en-US"/>
          </a:p>
        </p:txBody>
      </p:sp>
    </p:spTree>
    <p:extLst>
      <p:ext uri="{BB962C8B-B14F-4D97-AF65-F5344CB8AC3E}">
        <p14:creationId xmlns:p14="http://schemas.microsoft.com/office/powerpoint/2010/main" val="1959366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547691"/>
            <a:ext cx="15773400" cy="652462"/>
          </a:xfrm>
          <a:prstGeom prst="rect">
            <a:avLst/>
          </a:prstGeom>
        </p:spPr>
        <p:txBody>
          <a:bodyPr/>
          <a:lstStyle>
            <a:lvl1pPr>
              <a:defRPr sz="3000" b="1">
                <a:solidFill>
                  <a:srgbClr val="9E0D20"/>
                </a:solidFill>
                <a:latin typeface="Raleway" panose="020B0503030101060003" pitchFamily="34" charset="0"/>
              </a:defRPr>
            </a:lvl1pPr>
          </a:lstStyle>
          <a:p>
            <a:r>
              <a:rPr lang="en-US"/>
              <a:t>CLICK TO EDIT MASTER TITLE STYLE</a:t>
            </a:r>
          </a:p>
        </p:txBody>
      </p:sp>
      <p:grpSp>
        <p:nvGrpSpPr>
          <p:cNvPr id="16" name="Group 15"/>
          <p:cNvGrpSpPr/>
          <p:nvPr userDrawn="1"/>
        </p:nvGrpSpPr>
        <p:grpSpPr>
          <a:xfrm>
            <a:off x="921228" y="9969693"/>
            <a:ext cx="16445552" cy="71646"/>
            <a:chOff x="532000" y="6640224"/>
            <a:chExt cx="9000000" cy="54000"/>
          </a:xfrm>
        </p:grpSpPr>
        <p:sp>
          <p:nvSpPr>
            <p:cNvPr id="11" name="Rectangle 10"/>
            <p:cNvSpPr/>
            <p:nvPr userDrawn="1"/>
          </p:nvSpPr>
          <p:spPr>
            <a:xfrm>
              <a:off x="532000" y="6640224"/>
              <a:ext cx="1800000" cy="54000"/>
            </a:xfrm>
            <a:prstGeom prst="rect">
              <a:avLst/>
            </a:prstGeom>
            <a:solidFill>
              <a:srgbClr val="9E0D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66"/>
              <a:endParaRPr lang="en-IN" sz="2700">
                <a:solidFill>
                  <a:prstClr val="white"/>
                </a:solidFill>
              </a:endParaRPr>
            </a:p>
          </p:txBody>
        </p:sp>
        <p:sp>
          <p:nvSpPr>
            <p:cNvPr id="12" name="Rectangle 11"/>
            <p:cNvSpPr/>
            <p:nvPr userDrawn="1"/>
          </p:nvSpPr>
          <p:spPr>
            <a:xfrm>
              <a:off x="2332000" y="6640224"/>
              <a:ext cx="1800000" cy="54000"/>
            </a:xfrm>
            <a:prstGeom prst="rect">
              <a:avLst/>
            </a:prstGeom>
            <a:solidFill>
              <a:srgbClr val="287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66"/>
              <a:endParaRPr lang="en-IN" sz="2700">
                <a:solidFill>
                  <a:prstClr val="white"/>
                </a:solidFill>
              </a:endParaRPr>
            </a:p>
          </p:txBody>
        </p:sp>
        <p:sp>
          <p:nvSpPr>
            <p:cNvPr id="13" name="Rectangle 12"/>
            <p:cNvSpPr/>
            <p:nvPr userDrawn="1"/>
          </p:nvSpPr>
          <p:spPr>
            <a:xfrm>
              <a:off x="4132000" y="6640224"/>
              <a:ext cx="1800000" cy="54000"/>
            </a:xfrm>
            <a:prstGeom prst="rect">
              <a:avLst/>
            </a:prstGeom>
            <a:solidFill>
              <a:srgbClr val="F68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66"/>
              <a:endParaRPr lang="en-IN" sz="2700">
                <a:solidFill>
                  <a:prstClr val="white"/>
                </a:solidFill>
              </a:endParaRPr>
            </a:p>
          </p:txBody>
        </p:sp>
        <p:sp>
          <p:nvSpPr>
            <p:cNvPr id="14" name="Rectangle 13"/>
            <p:cNvSpPr/>
            <p:nvPr userDrawn="1"/>
          </p:nvSpPr>
          <p:spPr>
            <a:xfrm>
              <a:off x="5932000" y="6640224"/>
              <a:ext cx="1800000" cy="54000"/>
            </a:xfrm>
            <a:prstGeom prst="rect">
              <a:avLst/>
            </a:prstGeom>
            <a:solidFill>
              <a:srgbClr val="1D4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66"/>
              <a:endParaRPr lang="en-IN" sz="2700">
                <a:solidFill>
                  <a:prstClr val="white"/>
                </a:solidFill>
              </a:endParaRPr>
            </a:p>
          </p:txBody>
        </p:sp>
        <p:sp>
          <p:nvSpPr>
            <p:cNvPr id="15" name="Rectangle 14"/>
            <p:cNvSpPr/>
            <p:nvPr userDrawn="1"/>
          </p:nvSpPr>
          <p:spPr>
            <a:xfrm>
              <a:off x="7732000" y="6640224"/>
              <a:ext cx="1800000" cy="54000"/>
            </a:xfrm>
            <a:prstGeom prst="rect">
              <a:avLst/>
            </a:prstGeom>
            <a:solidFill>
              <a:srgbClr val="2ED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66"/>
              <a:endParaRPr lang="en-IN" sz="2700">
                <a:solidFill>
                  <a:prstClr val="white"/>
                </a:solidFill>
              </a:endParaRPr>
            </a:p>
          </p:txBody>
        </p:sp>
      </p:grpSp>
    </p:spTree>
    <p:extLst>
      <p:ext uri="{BB962C8B-B14F-4D97-AF65-F5344CB8AC3E}">
        <p14:creationId xmlns:p14="http://schemas.microsoft.com/office/powerpoint/2010/main" val="136142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IN"/>
          </a:p>
        </p:txBody>
      </p:sp>
      <p:sp>
        <p:nvSpPr>
          <p:cNvPr id="5" name="Slide Number Placeholder 4"/>
          <p:cNvSpPr>
            <a:spLocks noGrp="1"/>
          </p:cNvSpPr>
          <p:nvPr>
            <p:ph type="sldNum" sz="quarter" idx="12"/>
          </p:nvPr>
        </p:nvSpPr>
        <p:spPr/>
        <p:txBody>
          <a:bodyPr/>
          <a:lstStyle/>
          <a:p>
            <a:pPr marL="39064">
              <a:spcBef>
                <a:spcPts val="113"/>
              </a:spcBef>
            </a:pPr>
            <a:fld id="{81D60167-4931-47E6-BA6A-407CBD079E47}" type="slidenum">
              <a:rPr lang="en-IN" smtClean="0"/>
              <a:pPr marL="39064">
                <a:spcBef>
                  <a:spcPts val="113"/>
                </a:spcBef>
              </a:pPr>
              <a:t>‹#›</a:t>
            </a:fld>
            <a:endParaRPr lang="en-IN" dirty="0"/>
          </a:p>
        </p:txBody>
      </p:sp>
      <p:sp>
        <p:nvSpPr>
          <p:cNvPr id="10" name="Title 1"/>
          <p:cNvSpPr>
            <a:spLocks noGrp="1"/>
          </p:cNvSpPr>
          <p:nvPr>
            <p:ph type="title"/>
          </p:nvPr>
        </p:nvSpPr>
        <p:spPr>
          <a:xfrm>
            <a:off x="716945" y="476343"/>
            <a:ext cx="15304106" cy="729948"/>
          </a:xfrm>
        </p:spPr>
        <p:txBody>
          <a:bodyPr>
            <a:noAutofit/>
          </a:bodyPr>
          <a:lstStyle>
            <a:lvl1pPr algn="l">
              <a:defRPr sz="3600">
                <a:solidFill>
                  <a:srgbClr val="C00000"/>
                </a:solidFill>
              </a:defRPr>
            </a:lvl1pPr>
          </a:lstStyle>
          <a:p>
            <a:r>
              <a:rPr lang="en-US" dirty="0"/>
              <a:t>Click to edit Master title style</a:t>
            </a:r>
            <a:endParaRPr lang="id-ID" dirty="0"/>
          </a:p>
        </p:txBody>
      </p:sp>
      <p:sp>
        <p:nvSpPr>
          <p:cNvPr id="11" name="Subtitle 2"/>
          <p:cNvSpPr>
            <a:spLocks noGrp="1"/>
          </p:cNvSpPr>
          <p:nvPr>
            <p:ph type="subTitle" idx="1"/>
          </p:nvPr>
        </p:nvSpPr>
        <p:spPr>
          <a:xfrm>
            <a:off x="716946" y="1293188"/>
            <a:ext cx="15304107" cy="345113"/>
          </a:xfrm>
        </p:spPr>
        <p:txBody>
          <a:bodyPr>
            <a:noAutofit/>
          </a:bodyPr>
          <a:lstStyle>
            <a:lvl1pPr marL="0" indent="0" algn="l">
              <a:buNone/>
              <a:defRPr sz="1800">
                <a:solidFill>
                  <a:schemeClr val="tx1">
                    <a:lumMod val="65000"/>
                    <a:lumOff val="35000"/>
                  </a:schemeClr>
                </a:solidFill>
              </a:defRPr>
            </a:lvl1pPr>
            <a:lvl2pPr marL="685612" indent="0" algn="ctr">
              <a:buNone/>
              <a:defRPr sz="3000"/>
            </a:lvl2pPr>
            <a:lvl3pPr marL="1371224" indent="0" algn="ctr">
              <a:buNone/>
              <a:defRPr sz="2700"/>
            </a:lvl3pPr>
            <a:lvl4pPr marL="2056835" indent="0" algn="ctr">
              <a:buNone/>
              <a:defRPr sz="2400"/>
            </a:lvl4pPr>
            <a:lvl5pPr marL="2742447" indent="0" algn="ctr">
              <a:buNone/>
              <a:defRPr sz="2400"/>
            </a:lvl5pPr>
            <a:lvl6pPr marL="3428059" indent="0" algn="ctr">
              <a:buNone/>
              <a:defRPr sz="2400"/>
            </a:lvl6pPr>
            <a:lvl7pPr marL="4113669" indent="0" algn="ctr">
              <a:buNone/>
              <a:defRPr sz="2400"/>
            </a:lvl7pPr>
            <a:lvl8pPr marL="4799281" indent="0" algn="ctr">
              <a:buNone/>
              <a:defRPr sz="2400"/>
            </a:lvl8pPr>
            <a:lvl9pPr marL="5484893" indent="0" algn="ctr">
              <a:buNone/>
              <a:defRPr sz="2400"/>
            </a:lvl9pPr>
          </a:lstStyle>
          <a:p>
            <a:r>
              <a:rPr lang="en-US" dirty="0"/>
              <a:t>Click to edit Master subtitle style</a:t>
            </a:r>
          </a:p>
        </p:txBody>
      </p:sp>
    </p:spTree>
    <p:extLst>
      <p:ext uri="{BB962C8B-B14F-4D97-AF65-F5344CB8AC3E}">
        <p14:creationId xmlns:p14="http://schemas.microsoft.com/office/powerpoint/2010/main" val="1398577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57900" y="9926409"/>
            <a:ext cx="6172200" cy="547687"/>
          </a:xfrm>
        </p:spPr>
        <p:txBody>
          <a:bodyPr/>
          <a:lstStyle>
            <a:lvl1pPr>
              <a:defRPr sz="1500">
                <a:solidFill>
                  <a:schemeClr val="tx1">
                    <a:lumMod val="85000"/>
                    <a:lumOff val="15000"/>
                  </a:schemeClr>
                </a:solidFill>
              </a:defRPr>
            </a:lvl1pPr>
          </a:lstStyle>
          <a:p>
            <a:r>
              <a:rPr lang="en-US">
                <a:solidFill>
                  <a:prstClr val="black">
                    <a:lumMod val="85000"/>
                    <a:lumOff val="15000"/>
                  </a:prstClr>
                </a:solidFill>
              </a:rPr>
              <a:t>© Copyright Wadhwani Foundation</a:t>
            </a:r>
            <a:endParaRPr lang="en-US" dirty="0">
              <a:solidFill>
                <a:prstClr val="black">
                  <a:lumMod val="85000"/>
                  <a:lumOff val="15000"/>
                </a:prstClr>
              </a:solidFill>
            </a:endParaRPr>
          </a:p>
        </p:txBody>
      </p:sp>
      <p:sp>
        <p:nvSpPr>
          <p:cNvPr id="5" name="Slide Number Placeholder 4"/>
          <p:cNvSpPr>
            <a:spLocks noGrp="1"/>
          </p:cNvSpPr>
          <p:nvPr>
            <p:ph type="sldNum" sz="quarter" idx="12"/>
          </p:nvPr>
        </p:nvSpPr>
        <p:spPr>
          <a:xfrm>
            <a:off x="13456258" y="9926410"/>
            <a:ext cx="4114800" cy="547687"/>
          </a:xfrm>
        </p:spPr>
        <p:txBody>
          <a:bodyPr/>
          <a:lstStyle/>
          <a:p>
            <a:fld id="{8632F5CF-2680-48A4-8032-177420087341}" type="slidenum">
              <a:rPr lang="id-ID" smtClean="0">
                <a:solidFill>
                  <a:prstClr val="black">
                    <a:tint val="75000"/>
                  </a:prstClr>
                </a:solidFill>
              </a:rPr>
              <a:pPr/>
              <a:t>‹#›</a:t>
            </a:fld>
            <a:endParaRPr lang="id-ID">
              <a:solidFill>
                <a:prstClr val="black">
                  <a:tint val="75000"/>
                </a:prstClr>
              </a:solidFill>
            </a:endParaRPr>
          </a:p>
        </p:txBody>
      </p:sp>
      <p:sp>
        <p:nvSpPr>
          <p:cNvPr id="10" name="Title 1"/>
          <p:cNvSpPr>
            <a:spLocks noGrp="1"/>
          </p:cNvSpPr>
          <p:nvPr>
            <p:ph type="title"/>
          </p:nvPr>
        </p:nvSpPr>
        <p:spPr>
          <a:xfrm>
            <a:off x="716945" y="476343"/>
            <a:ext cx="15304106" cy="729948"/>
          </a:xfrm>
        </p:spPr>
        <p:txBody>
          <a:bodyPr>
            <a:noAutofit/>
          </a:bodyPr>
          <a:lstStyle>
            <a:lvl1pPr algn="l">
              <a:defRPr sz="3600">
                <a:solidFill>
                  <a:srgbClr val="C00000"/>
                </a:solidFill>
              </a:defRPr>
            </a:lvl1pPr>
          </a:lstStyle>
          <a:p>
            <a:r>
              <a:rPr lang="en-US" dirty="0"/>
              <a:t>Click to edit Master title style</a:t>
            </a:r>
            <a:endParaRPr lang="id-ID" dirty="0"/>
          </a:p>
        </p:txBody>
      </p:sp>
      <p:sp>
        <p:nvSpPr>
          <p:cNvPr id="11" name="Subtitle 2"/>
          <p:cNvSpPr>
            <a:spLocks noGrp="1"/>
          </p:cNvSpPr>
          <p:nvPr>
            <p:ph type="subTitle" idx="1"/>
          </p:nvPr>
        </p:nvSpPr>
        <p:spPr>
          <a:xfrm>
            <a:off x="716945" y="1293187"/>
            <a:ext cx="15304107" cy="345112"/>
          </a:xfrm>
        </p:spPr>
        <p:txBody>
          <a:bodyPr>
            <a:noAutofit/>
          </a:bodyPr>
          <a:lstStyle>
            <a:lvl1pPr marL="0" indent="0" algn="l">
              <a:buNone/>
              <a:defRPr sz="1800">
                <a:solidFill>
                  <a:schemeClr val="tx1">
                    <a:lumMod val="65000"/>
                    <a:lumOff val="35000"/>
                  </a:schemeClr>
                </a:solidFill>
              </a:defRPr>
            </a:lvl1pPr>
            <a:lvl2pPr marL="685636" indent="0" algn="ctr">
              <a:buNone/>
              <a:defRPr sz="3000"/>
            </a:lvl2pPr>
            <a:lvl3pPr marL="1371271" indent="0" algn="ctr">
              <a:buNone/>
              <a:defRPr sz="2700"/>
            </a:lvl3pPr>
            <a:lvl4pPr marL="2056905" indent="0" algn="ctr">
              <a:buNone/>
              <a:defRPr sz="2400"/>
            </a:lvl4pPr>
            <a:lvl5pPr marL="2742540" indent="0" algn="ctr">
              <a:buNone/>
              <a:defRPr sz="2400"/>
            </a:lvl5pPr>
            <a:lvl6pPr marL="3428176" indent="0" algn="ctr">
              <a:buNone/>
              <a:defRPr sz="2400"/>
            </a:lvl6pPr>
            <a:lvl7pPr marL="4113809" indent="0" algn="ctr">
              <a:buNone/>
              <a:defRPr sz="2400"/>
            </a:lvl7pPr>
            <a:lvl8pPr marL="4799445" indent="0" algn="ctr">
              <a:buNone/>
              <a:defRPr sz="2400"/>
            </a:lvl8pPr>
            <a:lvl9pPr marL="5485080" indent="0" algn="ctr">
              <a:buNone/>
              <a:defRPr sz="2400"/>
            </a:lvl9pPr>
          </a:lstStyle>
          <a:p>
            <a:r>
              <a:rPr lang="en-US" dirty="0"/>
              <a:t>Click to edit Master subtitle style</a:t>
            </a:r>
          </a:p>
        </p:txBody>
      </p:sp>
      <p:sp>
        <p:nvSpPr>
          <p:cNvPr id="8" name="Text Placeholder 2"/>
          <p:cNvSpPr>
            <a:spLocks noGrp="1"/>
          </p:cNvSpPr>
          <p:nvPr>
            <p:ph idx="13"/>
          </p:nvPr>
        </p:nvSpPr>
        <p:spPr>
          <a:xfrm>
            <a:off x="716943" y="1924050"/>
            <a:ext cx="16854116" cy="73413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Fifth level</a:t>
            </a:r>
          </a:p>
        </p:txBody>
      </p:sp>
    </p:spTree>
    <p:extLst>
      <p:ext uri="{BB962C8B-B14F-4D97-AF65-F5344CB8AC3E}">
        <p14:creationId xmlns:p14="http://schemas.microsoft.com/office/powerpoint/2010/main" val="742445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10972800" y="0"/>
            <a:ext cx="7315200" cy="10287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solidDmnd">
            <a:fgClr>
              <a:schemeClr val="bg1">
                <a:lumMod val="85000"/>
              </a:schemeClr>
            </a:fgClr>
            <a:bgClr>
              <a:schemeClr val="bg1"/>
            </a:bgClr>
          </a:pattFill>
        </p:spPr>
        <p:txBody>
          <a:bodyPr wrap="square" anchor="ctr">
            <a:noAutofit/>
          </a:bodyPr>
          <a:lstStyle>
            <a:lvl1pPr algn="ctr">
              <a:defRPr sz="2400"/>
            </a:lvl1pPr>
          </a:lstStyle>
          <a:p>
            <a:endParaRPr lang="en-US"/>
          </a:p>
        </p:txBody>
      </p:sp>
      <p:sp>
        <p:nvSpPr>
          <p:cNvPr id="10" name="Picture Placeholder 9"/>
          <p:cNvSpPr>
            <a:spLocks noGrp="1"/>
          </p:cNvSpPr>
          <p:nvPr>
            <p:ph type="pic" sz="quarter" idx="12"/>
          </p:nvPr>
        </p:nvSpPr>
        <p:spPr>
          <a:xfrm>
            <a:off x="0" y="6715124"/>
            <a:ext cx="3314700" cy="3571876"/>
          </a:xfrm>
          <a:custGeom>
            <a:avLst/>
            <a:gdLst>
              <a:gd name="connsiteX0" fmla="*/ 0 w 2209800"/>
              <a:gd name="connsiteY0" fmla="*/ 0 h 2381250"/>
              <a:gd name="connsiteX1" fmla="*/ 2209800 w 2209800"/>
              <a:gd name="connsiteY1" fmla="*/ 0 h 2381250"/>
              <a:gd name="connsiteX2" fmla="*/ 2209800 w 2209800"/>
              <a:gd name="connsiteY2" fmla="*/ 2381250 h 2381250"/>
              <a:gd name="connsiteX3" fmla="*/ 0 w 2209800"/>
              <a:gd name="connsiteY3" fmla="*/ 2381250 h 2381250"/>
            </a:gdLst>
            <a:ahLst/>
            <a:cxnLst>
              <a:cxn ang="0">
                <a:pos x="connsiteX0" y="connsiteY0"/>
              </a:cxn>
              <a:cxn ang="0">
                <a:pos x="connsiteX1" y="connsiteY1"/>
              </a:cxn>
              <a:cxn ang="0">
                <a:pos x="connsiteX2" y="connsiteY2"/>
              </a:cxn>
              <a:cxn ang="0">
                <a:pos x="connsiteX3" y="connsiteY3"/>
              </a:cxn>
            </a:cxnLst>
            <a:rect l="l" t="t" r="r" b="b"/>
            <a:pathLst>
              <a:path w="2209800" h="2381250">
                <a:moveTo>
                  <a:pt x="0" y="0"/>
                </a:moveTo>
                <a:lnTo>
                  <a:pt x="2209800" y="0"/>
                </a:lnTo>
                <a:lnTo>
                  <a:pt x="2209800" y="2381250"/>
                </a:lnTo>
                <a:lnTo>
                  <a:pt x="0" y="2381250"/>
                </a:lnTo>
                <a:close/>
              </a:path>
            </a:pathLst>
          </a:custGeom>
          <a:pattFill prst="solidDmnd">
            <a:fgClr>
              <a:schemeClr val="bg1">
                <a:lumMod val="85000"/>
              </a:schemeClr>
            </a:fgClr>
            <a:bgClr>
              <a:schemeClr val="bg1"/>
            </a:bgClr>
          </a:pattFill>
        </p:spPr>
        <p:txBody>
          <a:bodyPr wrap="square" anchor="ctr">
            <a:noAutofit/>
          </a:bodyPr>
          <a:lstStyle>
            <a:lvl1pPr algn="ctr">
              <a:defRPr sz="2400"/>
            </a:lvl1pPr>
          </a:lstStyle>
          <a:p>
            <a:endParaRPr lang="en-US"/>
          </a:p>
        </p:txBody>
      </p:sp>
    </p:spTree>
    <p:extLst>
      <p:ext uri="{BB962C8B-B14F-4D97-AF65-F5344CB8AC3E}">
        <p14:creationId xmlns:p14="http://schemas.microsoft.com/office/powerpoint/2010/main" val="1014372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16942" y="9534528"/>
            <a:ext cx="4114800" cy="547687"/>
          </a:xfrm>
          <a:prstGeom prst="rect">
            <a:avLst/>
          </a:prstGeom>
        </p:spPr>
        <p:txBody>
          <a:bodyPr/>
          <a:lstStyle/>
          <a:p>
            <a:pPr defTabSz="1371579"/>
            <a:fld id="{14112D9D-64C6-4E47-9018-0DB3950AA54C}" type="datetime1">
              <a:rPr lang="en-US" smtClean="0">
                <a:solidFill>
                  <a:prstClr val="black">
                    <a:tint val="75000"/>
                  </a:prstClr>
                </a:solidFill>
              </a:rPr>
              <a:pPr defTabSz="1371579"/>
              <a:t>6/9/2024</a:t>
            </a:fld>
            <a:endParaRPr lang="id-ID">
              <a:solidFill>
                <a:prstClr val="black">
                  <a:tint val="75000"/>
                </a:prstClr>
              </a:solidFill>
            </a:endParaRPr>
          </a:p>
        </p:txBody>
      </p:sp>
      <p:sp>
        <p:nvSpPr>
          <p:cNvPr id="4" name="Footer Placeholder 3"/>
          <p:cNvSpPr>
            <a:spLocks noGrp="1"/>
          </p:cNvSpPr>
          <p:nvPr>
            <p:ph type="ftr" sz="quarter" idx="11"/>
          </p:nvPr>
        </p:nvSpPr>
        <p:spPr>
          <a:xfrm>
            <a:off x="6057900" y="9534528"/>
            <a:ext cx="6172200" cy="547687"/>
          </a:xfrm>
          <a:prstGeom prst="rect">
            <a:avLst/>
          </a:prstGeom>
        </p:spPr>
        <p:txBody>
          <a:bodyPr/>
          <a:lstStyle/>
          <a:p>
            <a:pPr defTabSz="1371579"/>
            <a:r>
              <a:rPr lang="en-US" sz="2700">
                <a:solidFill>
                  <a:prstClr val="black">
                    <a:tint val="75000"/>
                  </a:prstClr>
                </a:solidFill>
              </a:rPr>
              <a:t>© Copyright Wadhwani Foundation</a:t>
            </a:r>
          </a:p>
        </p:txBody>
      </p:sp>
      <p:sp>
        <p:nvSpPr>
          <p:cNvPr id="5" name="Slide Number Placeholder 4"/>
          <p:cNvSpPr>
            <a:spLocks noGrp="1"/>
          </p:cNvSpPr>
          <p:nvPr>
            <p:ph type="sldNum" sz="quarter" idx="12"/>
          </p:nvPr>
        </p:nvSpPr>
        <p:spPr>
          <a:xfrm>
            <a:off x="13456259" y="9534528"/>
            <a:ext cx="4114800" cy="547687"/>
          </a:xfrm>
          <a:prstGeom prst="rect">
            <a:avLst/>
          </a:prstGeom>
        </p:spPr>
        <p:txBody>
          <a:bodyPr/>
          <a:lstStyle/>
          <a:p>
            <a:pPr defTabSz="1371579"/>
            <a:fld id="{8632F5CF-2680-48A4-8032-177420087341}" type="slidenum">
              <a:rPr lang="id-ID" sz="2700" smtClean="0">
                <a:solidFill>
                  <a:prstClr val="black">
                    <a:tint val="75000"/>
                  </a:prstClr>
                </a:solidFill>
              </a:rPr>
              <a:pPr defTabSz="1371579"/>
              <a:t>‹#›</a:t>
            </a:fld>
            <a:endParaRPr lang="id-ID" sz="2700">
              <a:solidFill>
                <a:prstClr val="black">
                  <a:tint val="75000"/>
                </a:prstClr>
              </a:solidFill>
            </a:endParaRPr>
          </a:p>
        </p:txBody>
      </p:sp>
    </p:spTree>
    <p:extLst>
      <p:ext uri="{BB962C8B-B14F-4D97-AF65-F5344CB8AC3E}">
        <p14:creationId xmlns:p14="http://schemas.microsoft.com/office/powerpoint/2010/main" val="2941880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6" r:id="rId13"/>
    <p:sldLayoutId id="2147483677" r:id="rId14"/>
    <p:sldLayoutId id="2147483696" r:id="rId15"/>
    <p:sldLayoutId id="2147483697"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youtu.be/T9s9xxF4XZY"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5.sv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4.png"/><Relationship Id="rId4" Type="http://schemas.openxmlformats.org/officeDocument/2006/relationships/diagramLayout" Target="../diagrams/layout2.xml"/><Relationship Id="rId9" Type="http://schemas.openxmlformats.org/officeDocument/2006/relationships/image" Target="../media/image5.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emf"/><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image" Target="../media/image27.emf"/></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8.jpg"/><Relationship Id="rId5" Type="http://schemas.openxmlformats.org/officeDocument/2006/relationships/image" Target="../media/image14.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669" y="0"/>
            <a:ext cx="18310194" cy="10287000"/>
          </a:xfrm>
          <a:prstGeom prst="rect">
            <a:avLst/>
          </a:prstGeom>
        </p:spPr>
      </p:pic>
      <p:grpSp>
        <p:nvGrpSpPr>
          <p:cNvPr id="4" name="Group 4"/>
          <p:cNvGrpSpPr>
            <a:grpSpLocks noChangeAspect="1"/>
          </p:cNvGrpSpPr>
          <p:nvPr/>
        </p:nvGrpSpPr>
        <p:grpSpPr>
          <a:xfrm>
            <a:off x="10228234" y="5024845"/>
            <a:ext cx="495300" cy="495300"/>
            <a:chOff x="0" y="0"/>
            <a:chExt cx="6355080" cy="6355080"/>
          </a:xfrm>
        </p:grpSpPr>
        <p:sp>
          <p:nvSpPr>
            <p:cNvPr id="5" name="Freeform 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txBody>
            <a:bodyPr/>
            <a:lstStyle/>
            <a:p>
              <a:endParaRPr lang="en-US"/>
            </a:p>
          </p:txBody>
        </p:sp>
      </p:grpSp>
      <p:pic>
        <p:nvPicPr>
          <p:cNvPr id="12" name="Picture 12"/>
          <p:cNvPicPr>
            <a:picLocks noChangeAspect="1"/>
          </p:cNvPicPr>
          <p:nvPr/>
        </p:nvPicPr>
        <p:blipFill>
          <a:blip r:embed="rId4"/>
          <a:srcRect/>
          <a:stretch>
            <a:fillRect/>
          </a:stretch>
        </p:blipFill>
        <p:spPr>
          <a:xfrm>
            <a:off x="15314576" y="509277"/>
            <a:ext cx="2278599" cy="1131276"/>
          </a:xfrm>
          <a:prstGeom prst="rect">
            <a:avLst/>
          </a:prstGeom>
        </p:spPr>
      </p:pic>
      <p:sp>
        <p:nvSpPr>
          <p:cNvPr id="19" name="TextBox 19"/>
          <p:cNvSpPr txBox="1"/>
          <p:nvPr/>
        </p:nvSpPr>
        <p:spPr>
          <a:xfrm>
            <a:off x="1343156" y="3511470"/>
            <a:ext cx="6928588" cy="2851230"/>
          </a:xfrm>
          <a:prstGeom prst="rect">
            <a:avLst/>
          </a:prstGeom>
        </p:spPr>
        <p:txBody>
          <a:bodyPr lIns="0" tIns="0" rIns="0" bIns="0" rtlCol="0" anchor="t">
            <a:spAutoFit/>
          </a:bodyPr>
          <a:lstStyle/>
          <a:p>
            <a:pPr>
              <a:lnSpc>
                <a:spcPts val="11040"/>
              </a:lnSpc>
            </a:pPr>
            <a:r>
              <a:rPr lang="en-US" sz="12000" dirty="0">
                <a:solidFill>
                  <a:srgbClr val="FFFFFF"/>
                </a:solidFill>
                <a:latin typeface="Antonio Bold"/>
              </a:rPr>
              <a:t>IGNITE</a:t>
            </a:r>
          </a:p>
          <a:p>
            <a:pPr>
              <a:lnSpc>
                <a:spcPts val="11040"/>
              </a:lnSpc>
            </a:pPr>
            <a:r>
              <a:rPr lang="en-US" sz="12000" dirty="0">
                <a:solidFill>
                  <a:srgbClr val="FFFFFF"/>
                </a:solidFill>
                <a:latin typeface="Antonio Bold"/>
              </a:rPr>
              <a:t>Pitch Deck</a:t>
            </a:r>
          </a:p>
        </p:txBody>
      </p:sp>
      <p:sp>
        <p:nvSpPr>
          <p:cNvPr id="7" name="Rectangle 6"/>
          <p:cNvSpPr/>
          <p:nvPr/>
        </p:nvSpPr>
        <p:spPr>
          <a:xfrm>
            <a:off x="1343156" y="6953250"/>
            <a:ext cx="8628034" cy="1371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000" b="1" dirty="0">
                <a:ln w="0"/>
                <a:solidFill>
                  <a:schemeClr val="tx1"/>
                </a:solidFill>
                <a:effectLst>
                  <a:outerShdw blurRad="38100" dist="19050" dir="2700000" algn="tl" rotWithShape="0">
                    <a:schemeClr val="dk1">
                      <a:alpha val="40000"/>
                    </a:schemeClr>
                  </a:outerShdw>
                </a:effectLst>
              </a:rPr>
              <a:t>Milestone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A1A4493-4C3C-0BFA-15B2-7139A3F0186A}"/>
              </a:ext>
            </a:extLst>
          </p:cNvPr>
          <p:cNvSpPr/>
          <p:nvPr/>
        </p:nvSpPr>
        <p:spPr>
          <a:xfrm>
            <a:off x="4769111" y="1955330"/>
            <a:ext cx="9144164" cy="1985159"/>
          </a:xfrm>
          <a:prstGeom prst="rect">
            <a:avLst/>
          </a:prstGeom>
          <a:solidFill>
            <a:srgbClr val="FFC000"/>
          </a:solidFill>
        </p:spPr>
        <p:txBody>
          <a:bodyPr wrap="square">
            <a:spAutoFit/>
          </a:bodyPr>
          <a:lstStyle/>
          <a:p>
            <a:pPr defTabSz="1371579"/>
            <a:r>
              <a:rPr lang="en-US" sz="2700" b="1" dirty="0">
                <a:solidFill>
                  <a:schemeClr val="bg1"/>
                </a:solidFill>
                <a:latin typeface="Calibri" panose="020F0502020204030204"/>
              </a:rPr>
              <a:t>Goals</a:t>
            </a:r>
          </a:p>
          <a:p>
            <a:pPr defTabSz="1371579"/>
            <a:r>
              <a:rPr lang="en-US" sz="2400" b="1" dirty="0">
                <a:solidFill>
                  <a:schemeClr val="bg1"/>
                </a:solidFill>
                <a:latin typeface="Calibri" panose="020F0502020204030204"/>
              </a:rPr>
              <a:t>It include Early warning, prevention of human-wildlife conflict,   livestock protection, community safety, resource allocation.</a:t>
            </a:r>
          </a:p>
          <a:p>
            <a:pPr defTabSz="1371579"/>
            <a:endParaRPr lang="en-US" sz="2700" b="1" dirty="0">
              <a:solidFill>
                <a:schemeClr val="bg1"/>
              </a:solidFill>
              <a:latin typeface="Calibri" panose="020F0502020204030204"/>
            </a:endParaRPr>
          </a:p>
          <a:p>
            <a:pPr defTabSz="1371579"/>
            <a:endParaRPr lang="en-US" sz="1050" b="1" dirty="0">
              <a:solidFill>
                <a:schemeClr val="bg1"/>
              </a:solidFill>
              <a:latin typeface="Calibri" panose="020F0502020204030204"/>
            </a:endParaRPr>
          </a:p>
          <a:p>
            <a:pPr defTabSz="1371579"/>
            <a:endParaRPr lang="en-US" sz="1050" b="1" dirty="0">
              <a:solidFill>
                <a:schemeClr val="bg1"/>
              </a:solidFill>
              <a:latin typeface="Calibri" panose="020F0502020204030204"/>
            </a:endParaRPr>
          </a:p>
        </p:txBody>
      </p:sp>
      <p:sp>
        <p:nvSpPr>
          <p:cNvPr id="18" name="Rectangle 17">
            <a:extLst>
              <a:ext uri="{FF2B5EF4-FFF2-40B4-BE49-F238E27FC236}">
                <a16:creationId xmlns:a16="http://schemas.microsoft.com/office/drawing/2014/main" id="{17920C39-6CA9-A84C-C038-6D3639E879F0}"/>
              </a:ext>
            </a:extLst>
          </p:cNvPr>
          <p:cNvSpPr/>
          <p:nvPr/>
        </p:nvSpPr>
        <p:spPr>
          <a:xfrm>
            <a:off x="4788705" y="3708896"/>
            <a:ext cx="9144165" cy="3147015"/>
          </a:xfrm>
          <a:prstGeom prst="rect">
            <a:avLst/>
          </a:prstGeom>
          <a:solidFill>
            <a:schemeClr val="accent6"/>
          </a:solidFill>
        </p:spPr>
        <p:txBody>
          <a:bodyPr wrap="square">
            <a:spAutoFit/>
          </a:bodyPr>
          <a:lstStyle/>
          <a:p>
            <a:pPr defTabSz="1371579"/>
            <a:r>
              <a:rPr lang="en-US" sz="2700" b="1" dirty="0">
                <a:solidFill>
                  <a:schemeClr val="bg1"/>
                </a:solidFill>
                <a:latin typeface="Calibri" panose="020F0502020204030204"/>
              </a:rPr>
              <a:t>Frustrations</a:t>
            </a:r>
          </a:p>
          <a:p>
            <a:pPr defTabSz="1371579"/>
            <a:r>
              <a:rPr lang="en-US" sz="2800" b="1" dirty="0">
                <a:solidFill>
                  <a:schemeClr val="bg1"/>
                </a:solidFill>
                <a:latin typeface="Calibri" panose="020F0502020204030204"/>
              </a:rPr>
              <a:t>Frustrated due to animals entering the farmhouse and destroying their property. Many times it had happened that an leopard like dangerous animal has also entered in their property. So need to ensure the safety of the staff also.</a:t>
            </a:r>
          </a:p>
          <a:p>
            <a:pPr defTabSz="1371579"/>
            <a:r>
              <a:rPr lang="en-US" sz="2800" b="1" dirty="0">
                <a:solidFill>
                  <a:schemeClr val="bg1"/>
                </a:solidFill>
                <a:latin typeface="Calibri" panose="020F0502020204030204"/>
              </a:rPr>
              <a:t> </a:t>
            </a:r>
          </a:p>
          <a:p>
            <a:pPr defTabSz="1371579"/>
            <a:endParaRPr lang="en-US" sz="1050" b="1" dirty="0">
              <a:solidFill>
                <a:schemeClr val="bg1"/>
              </a:solidFill>
              <a:latin typeface="Calibri" panose="020F0502020204030204"/>
            </a:endParaRPr>
          </a:p>
          <a:p>
            <a:pPr defTabSz="1371579"/>
            <a:endParaRPr lang="en-US" sz="2100" dirty="0">
              <a:solidFill>
                <a:schemeClr val="bg1"/>
              </a:solidFill>
              <a:latin typeface="Calibri" panose="020F0502020204030204"/>
            </a:endParaRPr>
          </a:p>
        </p:txBody>
      </p:sp>
      <p:sp>
        <p:nvSpPr>
          <p:cNvPr id="19" name="Rectangle 18">
            <a:extLst>
              <a:ext uri="{FF2B5EF4-FFF2-40B4-BE49-F238E27FC236}">
                <a16:creationId xmlns:a16="http://schemas.microsoft.com/office/drawing/2014/main" id="{6635EE6E-028A-FD91-1F17-17104B72DEA9}"/>
              </a:ext>
            </a:extLst>
          </p:cNvPr>
          <p:cNvSpPr/>
          <p:nvPr/>
        </p:nvSpPr>
        <p:spPr>
          <a:xfrm>
            <a:off x="609487" y="7130568"/>
            <a:ext cx="1918120" cy="520667"/>
          </a:xfrm>
          <a:prstGeom prst="rect">
            <a:avLst/>
          </a:prstGeom>
        </p:spPr>
        <p:txBody>
          <a:bodyPr wrap="none">
            <a:spAutoFit/>
          </a:bodyPr>
          <a:lstStyle/>
          <a:p>
            <a:pPr defTabSz="1371579"/>
            <a:r>
              <a:rPr lang="en-US" sz="2700" b="1" dirty="0">
                <a:solidFill>
                  <a:srgbClr val="FD9F4D"/>
                </a:solidFill>
                <a:latin typeface="Calibri" panose="020F0502020204030204"/>
              </a:rPr>
              <a:t>Personality </a:t>
            </a:r>
          </a:p>
        </p:txBody>
      </p:sp>
      <p:sp>
        <p:nvSpPr>
          <p:cNvPr id="20" name="Rectangle 19">
            <a:extLst>
              <a:ext uri="{FF2B5EF4-FFF2-40B4-BE49-F238E27FC236}">
                <a16:creationId xmlns:a16="http://schemas.microsoft.com/office/drawing/2014/main" id="{FB139C12-7209-59E9-982B-FB7452CDD474}"/>
              </a:ext>
            </a:extLst>
          </p:cNvPr>
          <p:cNvSpPr/>
          <p:nvPr/>
        </p:nvSpPr>
        <p:spPr>
          <a:xfrm>
            <a:off x="14158195" y="1437388"/>
            <a:ext cx="2049536" cy="520667"/>
          </a:xfrm>
          <a:prstGeom prst="rect">
            <a:avLst/>
          </a:prstGeom>
        </p:spPr>
        <p:txBody>
          <a:bodyPr wrap="none">
            <a:spAutoFit/>
          </a:bodyPr>
          <a:lstStyle/>
          <a:p>
            <a:pPr defTabSz="1371579"/>
            <a:r>
              <a:rPr lang="en-US" sz="2700" b="1" dirty="0">
                <a:solidFill>
                  <a:srgbClr val="FD9F4D"/>
                </a:solidFill>
                <a:latin typeface="Calibri" panose="020F0502020204030204"/>
              </a:rPr>
              <a:t>Motivations </a:t>
            </a:r>
          </a:p>
        </p:txBody>
      </p:sp>
      <p:sp>
        <p:nvSpPr>
          <p:cNvPr id="21" name="TextBox 20">
            <a:extLst>
              <a:ext uri="{FF2B5EF4-FFF2-40B4-BE49-F238E27FC236}">
                <a16:creationId xmlns:a16="http://schemas.microsoft.com/office/drawing/2014/main" id="{93706ABE-365E-C7D7-09E2-D388C36F9F97}"/>
              </a:ext>
            </a:extLst>
          </p:cNvPr>
          <p:cNvSpPr txBox="1"/>
          <p:nvPr/>
        </p:nvSpPr>
        <p:spPr>
          <a:xfrm>
            <a:off x="486195" y="5675647"/>
            <a:ext cx="4497266" cy="1088668"/>
          </a:xfrm>
          <a:prstGeom prst="rect">
            <a:avLst/>
          </a:prstGeom>
          <a:noFill/>
        </p:spPr>
        <p:txBody>
          <a:bodyPr wrap="square" rtlCol="0">
            <a:spAutoFit/>
          </a:bodyPr>
          <a:lstStyle/>
          <a:p>
            <a:pPr defTabSz="1371579"/>
            <a:r>
              <a:rPr lang="en-US" sz="2100" dirty="0">
                <a:solidFill>
                  <a:srgbClr val="052B3E"/>
                </a:solidFill>
                <a:latin typeface="Calibri" panose="020F0502020204030204"/>
              </a:rPr>
              <a:t>Age: 47</a:t>
            </a:r>
          </a:p>
          <a:p>
            <a:pPr defTabSz="1371579"/>
            <a:r>
              <a:rPr lang="en-US" sz="2100" dirty="0">
                <a:solidFill>
                  <a:srgbClr val="052B3E"/>
                </a:solidFill>
                <a:latin typeface="Calibri" panose="020F0502020204030204"/>
              </a:rPr>
              <a:t>Occupation: Lawyer	</a:t>
            </a:r>
          </a:p>
          <a:p>
            <a:pPr defTabSz="1371579"/>
            <a:r>
              <a:rPr lang="en-US" sz="2100" dirty="0">
                <a:solidFill>
                  <a:srgbClr val="052B3E"/>
                </a:solidFill>
                <a:latin typeface="Calibri" panose="020F0502020204030204"/>
              </a:rPr>
              <a:t>Location: Gujarat</a:t>
            </a:r>
          </a:p>
        </p:txBody>
      </p:sp>
      <p:sp>
        <p:nvSpPr>
          <p:cNvPr id="22" name="Rounded Rectangle 24">
            <a:extLst>
              <a:ext uri="{FF2B5EF4-FFF2-40B4-BE49-F238E27FC236}">
                <a16:creationId xmlns:a16="http://schemas.microsoft.com/office/drawing/2014/main" id="{9B892F18-96A6-4A67-CCFA-F508738D26C8}"/>
              </a:ext>
            </a:extLst>
          </p:cNvPr>
          <p:cNvSpPr/>
          <p:nvPr/>
        </p:nvSpPr>
        <p:spPr>
          <a:xfrm>
            <a:off x="6131329" y="1281499"/>
            <a:ext cx="2354642" cy="5671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371579"/>
            <a:r>
              <a:rPr lang="en-US" sz="2800" dirty="0">
                <a:solidFill>
                  <a:schemeClr val="tx1"/>
                </a:solidFill>
                <a:latin typeface="Calibri" panose="020F0502020204030204"/>
              </a:rPr>
              <a:t>Nature Lover</a:t>
            </a:r>
          </a:p>
        </p:txBody>
      </p:sp>
      <p:pic>
        <p:nvPicPr>
          <p:cNvPr id="23" name="Picture 22">
            <a:extLst>
              <a:ext uri="{FF2B5EF4-FFF2-40B4-BE49-F238E27FC236}">
                <a16:creationId xmlns:a16="http://schemas.microsoft.com/office/drawing/2014/main" id="{BF0EFA4D-5D12-0259-6BAC-256BECBC8E3F}"/>
              </a:ext>
            </a:extLst>
          </p:cNvPr>
          <p:cNvPicPr>
            <a:picLocks noChangeAspect="1"/>
          </p:cNvPicPr>
          <p:nvPr/>
        </p:nvPicPr>
        <p:blipFill>
          <a:blip r:embed="rId2">
            <a:duotone>
              <a:prstClr val="black"/>
              <a:schemeClr val="accent6">
                <a:tint val="45000"/>
                <a:satMod val="400000"/>
              </a:schemeClr>
            </a:duotone>
          </a:blip>
          <a:stretch>
            <a:fillRect/>
          </a:stretch>
        </p:blipFill>
        <p:spPr>
          <a:xfrm>
            <a:off x="609487" y="7527688"/>
            <a:ext cx="3553359" cy="2187914"/>
          </a:xfrm>
          <a:prstGeom prst="rect">
            <a:avLst/>
          </a:prstGeom>
        </p:spPr>
      </p:pic>
      <p:pic>
        <p:nvPicPr>
          <p:cNvPr id="24" name="Picture 23">
            <a:extLst>
              <a:ext uri="{FF2B5EF4-FFF2-40B4-BE49-F238E27FC236}">
                <a16:creationId xmlns:a16="http://schemas.microsoft.com/office/drawing/2014/main" id="{A5E1216B-559D-6598-EABD-EB1C352F8D6B}"/>
              </a:ext>
            </a:extLst>
          </p:cNvPr>
          <p:cNvPicPr>
            <a:picLocks noChangeAspect="1"/>
          </p:cNvPicPr>
          <p:nvPr/>
        </p:nvPicPr>
        <p:blipFill>
          <a:blip r:embed="rId3">
            <a:duotone>
              <a:prstClr val="black"/>
              <a:schemeClr val="accent3">
                <a:tint val="45000"/>
                <a:satMod val="400000"/>
              </a:schemeClr>
            </a:duotone>
          </a:blip>
          <a:stretch>
            <a:fillRect/>
          </a:stretch>
        </p:blipFill>
        <p:spPr>
          <a:xfrm>
            <a:off x="14310982" y="1853155"/>
            <a:ext cx="3254332" cy="2498557"/>
          </a:xfrm>
          <a:prstGeom prst="rect">
            <a:avLst/>
          </a:prstGeom>
        </p:spPr>
      </p:pic>
      <p:sp>
        <p:nvSpPr>
          <p:cNvPr id="25" name="Rectangle 24">
            <a:extLst>
              <a:ext uri="{FF2B5EF4-FFF2-40B4-BE49-F238E27FC236}">
                <a16:creationId xmlns:a16="http://schemas.microsoft.com/office/drawing/2014/main" id="{F27D095C-9297-3CB0-4BEB-55F3A5E59718}"/>
              </a:ext>
            </a:extLst>
          </p:cNvPr>
          <p:cNvSpPr/>
          <p:nvPr/>
        </p:nvSpPr>
        <p:spPr>
          <a:xfrm>
            <a:off x="522484" y="4477024"/>
            <a:ext cx="4093839" cy="10624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371579"/>
            <a:r>
              <a:rPr lang="en-US" sz="3200" b="1" dirty="0">
                <a:solidFill>
                  <a:prstClr val="white"/>
                </a:solidFill>
                <a:latin typeface="Calibri" panose="020F0502020204030204"/>
              </a:rPr>
              <a:t> Mr. Hiren </a:t>
            </a:r>
          </a:p>
        </p:txBody>
      </p:sp>
      <p:sp>
        <p:nvSpPr>
          <p:cNvPr id="26" name="TextBox 25">
            <a:extLst>
              <a:ext uri="{FF2B5EF4-FFF2-40B4-BE49-F238E27FC236}">
                <a16:creationId xmlns:a16="http://schemas.microsoft.com/office/drawing/2014/main" id="{CE663A80-5569-45B2-7856-E3BD71F21701}"/>
              </a:ext>
            </a:extLst>
          </p:cNvPr>
          <p:cNvSpPr txBox="1"/>
          <p:nvPr/>
        </p:nvSpPr>
        <p:spPr>
          <a:xfrm>
            <a:off x="486195" y="339098"/>
            <a:ext cx="11351228" cy="840230"/>
          </a:xfrm>
          <a:prstGeom prst="rect">
            <a:avLst/>
          </a:prstGeom>
          <a:noFill/>
        </p:spPr>
        <p:txBody>
          <a:bodyPr wrap="square" rtlCol="0">
            <a:spAutoFit/>
          </a:bodyPr>
          <a:lstStyle/>
          <a:p>
            <a:pPr defTabSz="1371613">
              <a:lnSpc>
                <a:spcPct val="90000"/>
              </a:lnSpc>
              <a:spcBef>
                <a:spcPct val="0"/>
              </a:spcBef>
            </a:pPr>
            <a:r>
              <a:rPr lang="en-US" sz="5400" b="1" dirty="0"/>
              <a:t>Customer Persona</a:t>
            </a:r>
          </a:p>
        </p:txBody>
      </p:sp>
      <p:sp>
        <p:nvSpPr>
          <p:cNvPr id="27" name="Rounded Rectangle 17">
            <a:extLst>
              <a:ext uri="{FF2B5EF4-FFF2-40B4-BE49-F238E27FC236}">
                <a16:creationId xmlns:a16="http://schemas.microsoft.com/office/drawing/2014/main" id="{4B6773B3-EA5C-C8CD-000D-3CEC277359AA}"/>
              </a:ext>
            </a:extLst>
          </p:cNvPr>
          <p:cNvSpPr/>
          <p:nvPr/>
        </p:nvSpPr>
        <p:spPr>
          <a:xfrm>
            <a:off x="8777729" y="1285995"/>
            <a:ext cx="2354642" cy="56716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371579"/>
            <a:r>
              <a:rPr lang="en-US" sz="2000" dirty="0">
                <a:solidFill>
                  <a:schemeClr val="tx1"/>
                </a:solidFill>
                <a:latin typeface="Calibri" panose="020F0502020204030204"/>
              </a:rPr>
              <a:t>Excellent Negotiator</a:t>
            </a:r>
          </a:p>
        </p:txBody>
      </p:sp>
      <p:sp>
        <p:nvSpPr>
          <p:cNvPr id="28" name="Rounded Rectangle 18">
            <a:extLst>
              <a:ext uri="{FF2B5EF4-FFF2-40B4-BE49-F238E27FC236}">
                <a16:creationId xmlns:a16="http://schemas.microsoft.com/office/drawing/2014/main" id="{084FA3BF-3C48-2AF0-E8F1-F293511B64BA}"/>
              </a:ext>
            </a:extLst>
          </p:cNvPr>
          <p:cNvSpPr/>
          <p:nvPr/>
        </p:nvSpPr>
        <p:spPr>
          <a:xfrm>
            <a:off x="11285158" y="1285993"/>
            <a:ext cx="2354642" cy="56716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371579"/>
            <a:r>
              <a:rPr lang="en-US" sz="2800" dirty="0">
                <a:solidFill>
                  <a:schemeClr val="tx1"/>
                </a:solidFill>
                <a:latin typeface="Calibri" panose="020F0502020204030204"/>
              </a:rPr>
              <a:t>Familyman</a:t>
            </a:r>
          </a:p>
        </p:txBody>
      </p:sp>
      <p:sp>
        <p:nvSpPr>
          <p:cNvPr id="29" name="Rectangle 28">
            <a:extLst>
              <a:ext uri="{FF2B5EF4-FFF2-40B4-BE49-F238E27FC236}">
                <a16:creationId xmlns:a16="http://schemas.microsoft.com/office/drawing/2014/main" id="{A208F29A-16C4-2DB0-DBC9-F970707CE136}"/>
              </a:ext>
            </a:extLst>
          </p:cNvPr>
          <p:cNvSpPr/>
          <p:nvPr/>
        </p:nvSpPr>
        <p:spPr>
          <a:xfrm>
            <a:off x="14174524" y="4682599"/>
            <a:ext cx="3889846" cy="5262979"/>
          </a:xfrm>
          <a:prstGeom prst="rect">
            <a:avLst/>
          </a:prstGeom>
          <a:solidFill>
            <a:srgbClr val="FFC000"/>
          </a:solidFill>
        </p:spPr>
        <p:txBody>
          <a:bodyPr wrap="square">
            <a:spAutoFit/>
          </a:bodyPr>
          <a:lstStyle/>
          <a:p>
            <a:pPr algn="just"/>
            <a:r>
              <a:rPr lang="en-US" sz="2400" dirty="0"/>
              <a:t>	</a:t>
            </a:r>
          </a:p>
          <a:p>
            <a:pPr algn="just"/>
            <a:r>
              <a:rPr lang="en-US" sz="2400" dirty="0"/>
              <a:t>	The aim is to collect the information about your ideal customer persona who are likely to buy your product or service. It is highly detailed, providing a clear understanding of target market and customer demographics, behaviors, needs and jobs to be done. It will help you tailor the solution/user experience through targeted design</a:t>
            </a:r>
            <a:r>
              <a:rPr lang="en-US" dirty="0"/>
              <a:t>. </a:t>
            </a:r>
          </a:p>
        </p:txBody>
      </p:sp>
      <p:pic>
        <p:nvPicPr>
          <p:cNvPr id="30" name="Graphic 27" descr="Target with solid fill">
            <a:extLst>
              <a:ext uri="{FF2B5EF4-FFF2-40B4-BE49-F238E27FC236}">
                <a16:creationId xmlns:a16="http://schemas.microsoft.com/office/drawing/2014/main" id="{D67FE44D-B848-1264-08FC-E647BB24930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10982" y="4718177"/>
            <a:ext cx="655576" cy="821275"/>
          </a:xfrm>
          <a:prstGeom prst="rect">
            <a:avLst/>
          </a:prstGeom>
        </p:spPr>
      </p:pic>
      <p:sp>
        <p:nvSpPr>
          <p:cNvPr id="32" name="Rectangle 31">
            <a:extLst>
              <a:ext uri="{FF2B5EF4-FFF2-40B4-BE49-F238E27FC236}">
                <a16:creationId xmlns:a16="http://schemas.microsoft.com/office/drawing/2014/main" id="{BD7460CC-2F90-1454-78F6-51D750A9E389}"/>
              </a:ext>
            </a:extLst>
          </p:cNvPr>
          <p:cNvSpPr/>
          <p:nvPr/>
        </p:nvSpPr>
        <p:spPr>
          <a:xfrm>
            <a:off x="4682317" y="6764315"/>
            <a:ext cx="9317751" cy="28854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defTabSz="1371579"/>
            <a:r>
              <a:rPr lang="en-US" sz="2800" b="1" dirty="0">
                <a:solidFill>
                  <a:srgbClr val="FD9F4D"/>
                </a:solidFill>
                <a:latin typeface="Calibri" panose="020F0502020204030204"/>
              </a:rPr>
              <a:t> </a:t>
            </a:r>
          </a:p>
          <a:p>
            <a:pPr defTabSz="1371579"/>
            <a:endParaRPr lang="en-US" sz="2800" b="1" dirty="0">
              <a:solidFill>
                <a:srgbClr val="FD9F4D"/>
              </a:solidFill>
              <a:latin typeface="Calibri" panose="020F0502020204030204"/>
            </a:endParaRPr>
          </a:p>
          <a:p>
            <a:pPr defTabSz="1371579"/>
            <a:r>
              <a:rPr lang="en-US" sz="2800" b="1" dirty="0">
                <a:solidFill>
                  <a:srgbClr val="FD9F4D"/>
                </a:solidFill>
                <a:latin typeface="Calibri" panose="020F0502020204030204"/>
              </a:rPr>
              <a:t>Bio</a:t>
            </a:r>
          </a:p>
          <a:p>
            <a:pPr defTabSz="1371579"/>
            <a:r>
              <a:rPr lang="en-US" sz="2800" b="1" dirty="0">
                <a:solidFill>
                  <a:srgbClr val="FD9F4D"/>
                </a:solidFill>
                <a:latin typeface="Calibri" panose="020F0502020204030204"/>
              </a:rPr>
              <a:t>Mr. Hiren is from Gujarat who is a High Court Lawyer and also a nature lover and an adventurist. During weekends he likes to spend time with his family on his farmhouse.</a:t>
            </a:r>
          </a:p>
          <a:p>
            <a:pPr defTabSz="1371579"/>
            <a:endParaRPr lang="en-US" sz="2800" b="1" dirty="0">
              <a:solidFill>
                <a:srgbClr val="FD9F4D"/>
              </a:solidFill>
              <a:latin typeface="Calibri" panose="020F0502020204030204"/>
            </a:endParaRPr>
          </a:p>
          <a:p>
            <a:pPr defTabSz="1371579"/>
            <a:endParaRPr lang="en-US" sz="2800" b="1" dirty="0">
              <a:solidFill>
                <a:srgbClr val="FD9F4D"/>
              </a:solidFill>
              <a:latin typeface="Calibri" panose="020F0502020204030204"/>
            </a:endParaRPr>
          </a:p>
          <a:p>
            <a:pPr defTabSz="1371579"/>
            <a:endParaRPr lang="en-US" sz="2800" b="1" dirty="0">
              <a:solidFill>
                <a:srgbClr val="FD9F4D"/>
              </a:solidFill>
              <a:latin typeface="Calibri" panose="020F0502020204030204"/>
            </a:endParaRPr>
          </a:p>
          <a:p>
            <a:pPr algn="ctr"/>
            <a:endParaRPr lang="en-IN" dirty="0"/>
          </a:p>
        </p:txBody>
      </p:sp>
      <p:pic>
        <p:nvPicPr>
          <p:cNvPr id="40" name="Picture 39">
            <a:extLst>
              <a:ext uri="{FF2B5EF4-FFF2-40B4-BE49-F238E27FC236}">
                <a16:creationId xmlns:a16="http://schemas.microsoft.com/office/drawing/2014/main" id="{E45FB79D-E69C-CF10-02B5-A3A0003109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599" y="1179329"/>
            <a:ext cx="3172247" cy="3172384"/>
          </a:xfrm>
          <a:prstGeom prst="rect">
            <a:avLst/>
          </a:prstGeom>
        </p:spPr>
      </p:pic>
    </p:spTree>
    <p:extLst>
      <p:ext uri="{BB962C8B-B14F-4D97-AF65-F5344CB8AC3E}">
        <p14:creationId xmlns:p14="http://schemas.microsoft.com/office/powerpoint/2010/main" val="1581477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5"/>
          <p:cNvSpPr txBox="1"/>
          <p:nvPr/>
        </p:nvSpPr>
        <p:spPr>
          <a:xfrm>
            <a:off x="738845" y="546240"/>
            <a:ext cx="12338484" cy="1019574"/>
          </a:xfrm>
          <a:prstGeom prst="rect">
            <a:avLst/>
          </a:prstGeom>
        </p:spPr>
        <p:txBody>
          <a:bodyPr wrap="square" lIns="0" tIns="0" rIns="0" bIns="0" rtlCol="0" anchor="t">
            <a:spAutoFit/>
          </a:bodyPr>
          <a:lstStyle/>
          <a:p>
            <a:pPr>
              <a:lnSpc>
                <a:spcPts val="8747"/>
              </a:lnSpc>
            </a:pPr>
            <a:r>
              <a:rPr lang="en-US" sz="5400" b="1" dirty="0"/>
              <a:t>Value Proposition Canvas </a:t>
            </a:r>
          </a:p>
        </p:txBody>
      </p:sp>
      <p:sp>
        <p:nvSpPr>
          <p:cNvPr id="36" name="TextBox 35">
            <a:extLst>
              <a:ext uri="{FF2B5EF4-FFF2-40B4-BE49-F238E27FC236}">
                <a16:creationId xmlns:a16="http://schemas.microsoft.com/office/drawing/2014/main" id="{437D10F2-D825-4F14-8721-CF5105D60893}"/>
              </a:ext>
            </a:extLst>
          </p:cNvPr>
          <p:cNvSpPr txBox="1"/>
          <p:nvPr/>
        </p:nvSpPr>
        <p:spPr>
          <a:xfrm>
            <a:off x="16315796" y="685762"/>
            <a:ext cx="1422954" cy="623248"/>
          </a:xfrm>
          <a:prstGeom prst="rect">
            <a:avLst/>
          </a:prstGeom>
          <a:noFill/>
        </p:spPr>
        <p:txBody>
          <a:bodyPr wrap="square" lIns="68580" tIns="34290" rIns="68580" bIns="34290" rtlCol="0" anchor="t">
            <a:spAutoFit/>
          </a:bodyPr>
          <a:lstStyle/>
          <a:p>
            <a:pPr algn="ctr"/>
            <a:r>
              <a:rPr lang="en-US" b="1" dirty="0"/>
              <a:t>Place your logo here</a:t>
            </a:r>
            <a:endParaRPr lang="en-ZA" b="1" dirty="0"/>
          </a:p>
        </p:txBody>
      </p:sp>
      <p:sp>
        <p:nvSpPr>
          <p:cNvPr id="37" name="Rectangle 36">
            <a:extLst>
              <a:ext uri="{FF2B5EF4-FFF2-40B4-BE49-F238E27FC236}">
                <a16:creationId xmlns:a16="http://schemas.microsoft.com/office/drawing/2014/main" id="{5DE34494-019C-4AF1-907B-33245967C575}"/>
              </a:ext>
            </a:extLst>
          </p:cNvPr>
          <p:cNvSpPr/>
          <p:nvPr/>
        </p:nvSpPr>
        <p:spPr>
          <a:xfrm>
            <a:off x="16120030" y="284942"/>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grpSp>
        <p:nvGrpSpPr>
          <p:cNvPr id="7" name="Group 6"/>
          <p:cNvGrpSpPr/>
          <p:nvPr/>
        </p:nvGrpSpPr>
        <p:grpSpPr>
          <a:xfrm>
            <a:off x="1257989" y="2168971"/>
            <a:ext cx="14862812" cy="5653676"/>
            <a:chOff x="993509" y="1275171"/>
            <a:chExt cx="6765358" cy="3292674"/>
          </a:xfrm>
        </p:grpSpPr>
        <p:grpSp>
          <p:nvGrpSpPr>
            <p:cNvPr id="14" name="Group 13"/>
            <p:cNvGrpSpPr/>
            <p:nvPr/>
          </p:nvGrpSpPr>
          <p:grpSpPr>
            <a:xfrm>
              <a:off x="2991814" y="2419869"/>
              <a:ext cx="2911566" cy="1229114"/>
              <a:chOff x="587719" y="1125830"/>
              <a:chExt cx="4350054" cy="1835386"/>
            </a:xfrm>
          </p:grpSpPr>
          <p:grpSp>
            <p:nvGrpSpPr>
              <p:cNvPr id="15" name="Group 14"/>
              <p:cNvGrpSpPr/>
              <p:nvPr/>
            </p:nvGrpSpPr>
            <p:grpSpPr>
              <a:xfrm>
                <a:off x="2884450" y="1125830"/>
                <a:ext cx="2053323" cy="1828800"/>
                <a:chOff x="2884450" y="1125830"/>
                <a:chExt cx="2053323" cy="1828800"/>
              </a:xfrm>
            </p:grpSpPr>
            <p:sp>
              <p:nvSpPr>
                <p:cNvPr id="25" name="Flowchart: Connector 24"/>
                <p:cNvSpPr/>
                <p:nvPr/>
              </p:nvSpPr>
              <p:spPr>
                <a:xfrm>
                  <a:off x="2884450" y="1125830"/>
                  <a:ext cx="1828800" cy="1828800"/>
                </a:xfrm>
                <a:prstGeom prst="flowChartConnector">
                  <a:avLst/>
                </a:prstGeom>
                <a:solidFill>
                  <a:srgbClr val="FFC000">
                    <a:lumMod val="60000"/>
                    <a:lumOff val="40000"/>
                  </a:srgbClr>
                </a:solidFill>
                <a:ln w="635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 typeface="Arial"/>
                    <a:buNone/>
                    <a:tabLst/>
                    <a:defRPr/>
                  </a:pPr>
                  <a:endParaRPr kumimoji="0" lang="en-US" sz="3200" b="0" i="0" u="none" strike="noStrike" kern="0" cap="none" spc="0" normalizeH="0" baseline="0" noProof="0">
                    <a:ln>
                      <a:noFill/>
                    </a:ln>
                    <a:solidFill>
                      <a:prstClr val="black"/>
                    </a:solidFill>
                    <a:effectLst/>
                    <a:uLnTx/>
                    <a:uFillTx/>
                    <a:latin typeface="Calibri" panose="020F0502020204030204"/>
                    <a:ea typeface="+mn-ea"/>
                    <a:cs typeface="+mn-cs"/>
                    <a:sym typeface="Arial"/>
                  </a:endParaRPr>
                </a:p>
              </p:txBody>
            </p:sp>
            <p:sp>
              <p:nvSpPr>
                <p:cNvPr id="26" name="Flowchart: Connector 25"/>
                <p:cNvSpPr/>
                <p:nvPr/>
              </p:nvSpPr>
              <p:spPr>
                <a:xfrm>
                  <a:off x="3646450" y="1887830"/>
                  <a:ext cx="304800" cy="3048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 typeface="Arial"/>
                    <a:buNone/>
                    <a:tabLst/>
                    <a:defRPr/>
                  </a:pPr>
                  <a:endParaRPr kumimoji="0" lang="en-US" sz="32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cxnSp>
              <p:nvCxnSpPr>
                <p:cNvPr id="27" name="Straight Arrow Connector 26"/>
                <p:cNvCxnSpPr>
                  <a:endCxn id="25" idx="2"/>
                </p:cNvCxnSpPr>
                <p:nvPr/>
              </p:nvCxnSpPr>
              <p:spPr>
                <a:xfrm flipH="1">
                  <a:off x="2884450" y="2040230"/>
                  <a:ext cx="762000" cy="0"/>
                </a:xfrm>
                <a:prstGeom prst="straightConnector1">
                  <a:avLst/>
                </a:prstGeom>
                <a:noFill/>
                <a:ln w="38100" cap="flat" cmpd="sng" algn="ctr">
                  <a:solidFill>
                    <a:srgbClr val="A5A5A5"/>
                  </a:solidFill>
                  <a:prstDash val="solid"/>
                  <a:miter lim="800000"/>
                  <a:tailEnd type="triangle"/>
                </a:ln>
                <a:effectLst/>
              </p:spPr>
            </p:cxnSp>
            <p:cxnSp>
              <p:nvCxnSpPr>
                <p:cNvPr id="28" name="Straight Connector 27"/>
                <p:cNvCxnSpPr>
                  <a:stCxn id="25" idx="7"/>
                  <a:endCxn id="26" idx="0"/>
                </p:cNvCxnSpPr>
                <p:nvPr/>
              </p:nvCxnSpPr>
              <p:spPr>
                <a:xfrm flipH="1">
                  <a:off x="3798850" y="1393652"/>
                  <a:ext cx="646578" cy="494178"/>
                </a:xfrm>
                <a:prstGeom prst="line">
                  <a:avLst/>
                </a:prstGeom>
                <a:noFill/>
                <a:ln w="28575" cap="flat" cmpd="sng" algn="ctr">
                  <a:solidFill>
                    <a:srgbClr val="A5A5A5"/>
                  </a:solidFill>
                  <a:prstDash val="solid"/>
                  <a:miter lim="800000"/>
                </a:ln>
                <a:effectLst/>
              </p:spPr>
            </p:cxnSp>
            <p:cxnSp>
              <p:nvCxnSpPr>
                <p:cNvPr id="29" name="Straight Connector 28"/>
                <p:cNvCxnSpPr>
                  <a:stCxn id="25" idx="5"/>
                  <a:endCxn id="26" idx="4"/>
                </p:cNvCxnSpPr>
                <p:nvPr/>
              </p:nvCxnSpPr>
              <p:spPr>
                <a:xfrm flipH="1" flipV="1">
                  <a:off x="3798850" y="2192630"/>
                  <a:ext cx="646578" cy="494178"/>
                </a:xfrm>
                <a:prstGeom prst="line">
                  <a:avLst/>
                </a:prstGeom>
                <a:noFill/>
                <a:ln w="28575" cap="flat" cmpd="sng" algn="ctr">
                  <a:solidFill>
                    <a:srgbClr val="A5A5A5"/>
                  </a:solidFill>
                  <a:prstDash val="solid"/>
                  <a:miter lim="800000"/>
                </a:ln>
                <a:effectLst/>
              </p:spPr>
            </p:cxnSp>
            <p:sp>
              <p:nvSpPr>
                <p:cNvPr id="30" name="TextBox 29"/>
                <p:cNvSpPr txBox="1"/>
                <p:nvPr/>
              </p:nvSpPr>
              <p:spPr>
                <a:xfrm>
                  <a:off x="4063533" y="1920026"/>
                  <a:ext cx="874240" cy="321196"/>
                </a:xfrm>
                <a:prstGeom prst="rect">
                  <a:avLst/>
                </a:prstGeom>
                <a:no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b="1" i="0" u="none" strike="noStrike" kern="0" cap="none" spc="0" normalizeH="0" baseline="0" noProof="0">
                      <a:ln>
                        <a:noFill/>
                      </a:ln>
                      <a:solidFill>
                        <a:srgbClr val="ED7D31">
                          <a:lumMod val="50000"/>
                        </a:srgbClr>
                      </a:solidFill>
                      <a:effectLst/>
                      <a:uLnTx/>
                      <a:uFillTx/>
                      <a:cs typeface="Arial"/>
                      <a:sym typeface="Arial"/>
                    </a:rPr>
                    <a:t>JOBS</a:t>
                  </a:r>
                </a:p>
              </p:txBody>
            </p:sp>
            <p:sp>
              <p:nvSpPr>
                <p:cNvPr id="31" name="TextBox 30"/>
                <p:cNvSpPr txBox="1"/>
                <p:nvPr/>
              </p:nvSpPr>
              <p:spPr>
                <a:xfrm>
                  <a:off x="3355370" y="2351186"/>
                  <a:ext cx="874240" cy="321196"/>
                </a:xfrm>
                <a:prstGeom prst="rect">
                  <a:avLst/>
                </a:prstGeom>
                <a:no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b="1" i="0" u="none" strike="noStrike" kern="0" cap="none" spc="0" normalizeH="0" baseline="0" noProof="0">
                      <a:ln>
                        <a:noFill/>
                      </a:ln>
                      <a:solidFill>
                        <a:srgbClr val="ED7D31">
                          <a:lumMod val="50000"/>
                        </a:srgbClr>
                      </a:solidFill>
                      <a:effectLst/>
                      <a:uLnTx/>
                      <a:uFillTx/>
                      <a:cs typeface="Arial"/>
                      <a:sym typeface="Arial"/>
                    </a:rPr>
                    <a:t>PAINS</a:t>
                  </a:r>
                </a:p>
              </p:txBody>
            </p:sp>
            <p:sp>
              <p:nvSpPr>
                <p:cNvPr id="32" name="TextBox 31"/>
                <p:cNvSpPr txBox="1"/>
                <p:nvPr/>
              </p:nvSpPr>
              <p:spPr>
                <a:xfrm>
                  <a:off x="3315382" y="1377593"/>
                  <a:ext cx="874240" cy="321196"/>
                </a:xfrm>
                <a:prstGeom prst="rect">
                  <a:avLst/>
                </a:prstGeom>
                <a:no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b="1" i="0" u="none" strike="noStrike" kern="0" cap="none" spc="0" normalizeH="0" baseline="0" noProof="0">
                      <a:ln>
                        <a:noFill/>
                      </a:ln>
                      <a:solidFill>
                        <a:srgbClr val="ED7D31">
                          <a:lumMod val="50000"/>
                        </a:srgbClr>
                      </a:solidFill>
                      <a:effectLst/>
                      <a:uLnTx/>
                      <a:uFillTx/>
                      <a:cs typeface="Arial"/>
                      <a:sym typeface="Arial"/>
                    </a:rPr>
                    <a:t>GAINS</a:t>
                  </a:r>
                </a:p>
              </p:txBody>
            </p:sp>
          </p:grpSp>
          <p:grpSp>
            <p:nvGrpSpPr>
              <p:cNvPr id="16" name="Group 15"/>
              <p:cNvGrpSpPr/>
              <p:nvPr/>
            </p:nvGrpSpPr>
            <p:grpSpPr>
              <a:xfrm>
                <a:off x="587719" y="1125830"/>
                <a:ext cx="2080915" cy="1835386"/>
                <a:chOff x="587719" y="1125830"/>
                <a:chExt cx="2080915" cy="1835386"/>
              </a:xfrm>
            </p:grpSpPr>
            <p:sp>
              <p:nvSpPr>
                <p:cNvPr id="17" name="Rectangle 16"/>
                <p:cNvSpPr/>
                <p:nvPr/>
              </p:nvSpPr>
              <p:spPr>
                <a:xfrm>
                  <a:off x="653143" y="1125830"/>
                  <a:ext cx="1828800" cy="1828800"/>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 typeface="Arial"/>
                    <a:buNone/>
                    <a:tabLst/>
                    <a:defRPr/>
                  </a:pPr>
                  <a:endParaRPr kumimoji="0" lang="en-US" sz="32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8" name="Flowchart: Connector 17"/>
                <p:cNvSpPr/>
                <p:nvPr/>
              </p:nvSpPr>
              <p:spPr>
                <a:xfrm>
                  <a:off x="1415143" y="1891123"/>
                  <a:ext cx="304800" cy="304800"/>
                </a:xfrm>
                <a:prstGeom prst="flowChartConnector">
                  <a:avLst/>
                </a:prstGeom>
                <a:solidFill>
                  <a:srgbClr val="70AD47">
                    <a:lumMod val="75000"/>
                  </a:srgbClr>
                </a:solidFill>
                <a:ln w="1270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 typeface="Arial"/>
                    <a:buNone/>
                    <a:tabLst/>
                    <a:defRPr/>
                  </a:pPr>
                  <a:endParaRPr kumimoji="0" lang="en-US" sz="32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cxnSp>
              <p:nvCxnSpPr>
                <p:cNvPr id="19" name="Straight Arrow Connector 18"/>
                <p:cNvCxnSpPr>
                  <a:endCxn id="17" idx="3"/>
                </p:cNvCxnSpPr>
                <p:nvPr/>
              </p:nvCxnSpPr>
              <p:spPr>
                <a:xfrm>
                  <a:off x="1738265" y="2040230"/>
                  <a:ext cx="743678" cy="0"/>
                </a:xfrm>
                <a:prstGeom prst="straightConnector1">
                  <a:avLst/>
                </a:prstGeom>
                <a:noFill/>
                <a:ln w="38100" cap="flat" cmpd="sng" algn="ctr">
                  <a:solidFill>
                    <a:srgbClr val="A5A5A5"/>
                  </a:solidFill>
                  <a:prstDash val="solid"/>
                  <a:miter lim="800000"/>
                  <a:tailEnd type="triangle"/>
                </a:ln>
                <a:effectLst/>
              </p:spPr>
            </p:cxnSp>
            <p:cxnSp>
              <p:nvCxnSpPr>
                <p:cNvPr id="20" name="Straight Connector 19"/>
                <p:cNvCxnSpPr>
                  <a:stCxn id="18" idx="0"/>
                </p:cNvCxnSpPr>
                <p:nvPr/>
              </p:nvCxnSpPr>
              <p:spPr>
                <a:xfrm flipH="1" flipV="1">
                  <a:off x="653143" y="1125830"/>
                  <a:ext cx="914400" cy="765293"/>
                </a:xfrm>
                <a:prstGeom prst="line">
                  <a:avLst/>
                </a:prstGeom>
                <a:noFill/>
                <a:ln w="38100" cap="flat" cmpd="sng" algn="ctr">
                  <a:solidFill>
                    <a:srgbClr val="A5A5A5"/>
                  </a:solidFill>
                  <a:prstDash val="solid"/>
                  <a:miter lim="800000"/>
                </a:ln>
                <a:effectLst/>
              </p:spPr>
            </p:cxnSp>
            <p:cxnSp>
              <p:nvCxnSpPr>
                <p:cNvPr id="21" name="Straight Connector 20"/>
                <p:cNvCxnSpPr/>
                <p:nvPr/>
              </p:nvCxnSpPr>
              <p:spPr>
                <a:xfrm flipH="1">
                  <a:off x="653143" y="2202509"/>
                  <a:ext cx="925766" cy="758707"/>
                </a:xfrm>
                <a:prstGeom prst="line">
                  <a:avLst/>
                </a:prstGeom>
                <a:noFill/>
                <a:ln w="38100" cap="flat" cmpd="sng" algn="ctr">
                  <a:solidFill>
                    <a:srgbClr val="A5A5A5"/>
                  </a:solidFill>
                  <a:prstDash val="solid"/>
                  <a:miter lim="800000"/>
                </a:ln>
                <a:effectLst/>
              </p:spPr>
            </p:cxnSp>
            <p:sp>
              <p:nvSpPr>
                <p:cNvPr id="22" name="TextBox 21"/>
                <p:cNvSpPr txBox="1"/>
                <p:nvPr/>
              </p:nvSpPr>
              <p:spPr>
                <a:xfrm>
                  <a:off x="1298136" y="1377594"/>
                  <a:ext cx="1277154" cy="321196"/>
                </a:xfrm>
                <a:prstGeom prst="rect">
                  <a:avLst/>
                </a:prstGeom>
                <a:no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b="1" i="0" u="none" strike="noStrike" kern="0" cap="none" spc="0" normalizeH="0" baseline="0" noProof="0">
                      <a:ln>
                        <a:noFill/>
                      </a:ln>
                      <a:solidFill>
                        <a:srgbClr val="70AD47">
                          <a:lumMod val="50000"/>
                        </a:srgbClr>
                      </a:solidFill>
                      <a:effectLst/>
                      <a:uLnTx/>
                      <a:uFillTx/>
                      <a:cs typeface="Arial"/>
                      <a:sym typeface="Arial"/>
                    </a:rPr>
                    <a:t>GAIN CREATORS </a:t>
                  </a:r>
                </a:p>
              </p:txBody>
            </p:sp>
            <p:sp>
              <p:nvSpPr>
                <p:cNvPr id="23" name="TextBox 22"/>
                <p:cNvSpPr txBox="1"/>
                <p:nvPr/>
              </p:nvSpPr>
              <p:spPr>
                <a:xfrm>
                  <a:off x="1391480" y="2351187"/>
                  <a:ext cx="1277154" cy="321196"/>
                </a:xfrm>
                <a:prstGeom prst="rect">
                  <a:avLst/>
                </a:prstGeom>
                <a:no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b="1" i="0" u="none" strike="noStrike" kern="0" cap="none" spc="0" normalizeH="0" baseline="0" noProof="0">
                      <a:ln>
                        <a:noFill/>
                      </a:ln>
                      <a:solidFill>
                        <a:srgbClr val="70AD47">
                          <a:lumMod val="50000"/>
                        </a:srgbClr>
                      </a:solidFill>
                      <a:effectLst/>
                      <a:uLnTx/>
                      <a:uFillTx/>
                      <a:cs typeface="Arial"/>
                      <a:sym typeface="Arial"/>
                    </a:rPr>
                    <a:t>PAIN KILLERS</a:t>
                  </a:r>
                </a:p>
              </p:txBody>
            </p:sp>
            <p:sp>
              <p:nvSpPr>
                <p:cNvPr id="24" name="TextBox 23"/>
                <p:cNvSpPr txBox="1"/>
                <p:nvPr/>
              </p:nvSpPr>
              <p:spPr>
                <a:xfrm>
                  <a:off x="587719" y="1764605"/>
                  <a:ext cx="1277154" cy="562093"/>
                </a:xfrm>
                <a:prstGeom prst="rect">
                  <a:avLst/>
                </a:prstGeom>
                <a:no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b="1" i="0" u="none" strike="noStrike" kern="0" cap="none" spc="0" normalizeH="0" baseline="0" noProof="0">
                      <a:ln>
                        <a:noFill/>
                      </a:ln>
                      <a:solidFill>
                        <a:srgbClr val="70AD47">
                          <a:lumMod val="50000"/>
                        </a:srgbClr>
                      </a:solidFill>
                      <a:effectLst/>
                      <a:uLnTx/>
                      <a:uFillTx/>
                      <a:cs typeface="Arial"/>
                      <a:sym typeface="Arial"/>
                    </a:rPr>
                    <a:t>PRODUCT/ </a:t>
                  </a:r>
                </a:p>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b="1" i="0" u="none" strike="noStrike" kern="0" cap="none" spc="0" normalizeH="0" baseline="0" noProof="0">
                      <a:ln>
                        <a:noFill/>
                      </a:ln>
                      <a:solidFill>
                        <a:srgbClr val="70AD47">
                          <a:lumMod val="50000"/>
                        </a:srgbClr>
                      </a:solidFill>
                      <a:effectLst/>
                      <a:uLnTx/>
                      <a:uFillTx/>
                      <a:cs typeface="Arial"/>
                      <a:sym typeface="Arial"/>
                    </a:rPr>
                    <a:t>SERVICE</a:t>
                  </a:r>
                </a:p>
              </p:txBody>
            </p:sp>
          </p:grpSp>
        </p:grpSp>
        <p:cxnSp>
          <p:nvCxnSpPr>
            <p:cNvPr id="33" name="Straight Connector 32"/>
            <p:cNvCxnSpPr/>
            <p:nvPr/>
          </p:nvCxnSpPr>
          <p:spPr>
            <a:xfrm flipV="1">
              <a:off x="3639097" y="1771429"/>
              <a:ext cx="7608" cy="648440"/>
            </a:xfrm>
            <a:prstGeom prst="line">
              <a:avLst/>
            </a:prstGeom>
            <a:noFill/>
            <a:ln w="19050" cap="flat" cmpd="sng" algn="ctr">
              <a:solidFill>
                <a:srgbClr val="70AD47"/>
              </a:solidFill>
              <a:prstDash val="solid"/>
              <a:miter lim="800000"/>
            </a:ln>
            <a:effectLst/>
          </p:spPr>
        </p:cxnSp>
        <p:cxnSp>
          <p:nvCxnSpPr>
            <p:cNvPr id="34" name="Straight Connector 33"/>
            <p:cNvCxnSpPr/>
            <p:nvPr/>
          </p:nvCxnSpPr>
          <p:spPr>
            <a:xfrm flipH="1" flipV="1">
              <a:off x="2949027" y="1775840"/>
              <a:ext cx="706208" cy="6152"/>
            </a:xfrm>
            <a:prstGeom prst="line">
              <a:avLst/>
            </a:prstGeom>
            <a:noFill/>
            <a:ln w="19050" cap="flat" cmpd="sng" algn="ctr">
              <a:solidFill>
                <a:srgbClr val="70AD47"/>
              </a:solidFill>
              <a:prstDash val="solid"/>
              <a:miter lim="800000"/>
            </a:ln>
            <a:effectLst/>
          </p:spPr>
        </p:cxnSp>
        <p:sp>
          <p:nvSpPr>
            <p:cNvPr id="35" name="TextBox 34"/>
            <p:cNvSpPr txBox="1"/>
            <p:nvPr/>
          </p:nvSpPr>
          <p:spPr>
            <a:xfrm>
              <a:off x="993509" y="1343410"/>
              <a:ext cx="1949094" cy="932087"/>
            </a:xfrm>
            <a:prstGeom prst="rect">
              <a:avLst/>
            </a:prstGeom>
            <a:noFill/>
            <a:ln>
              <a:solidFill>
                <a:srgbClr val="E7E6E6">
                  <a:lumMod val="50000"/>
                </a:srgbClr>
              </a:solidFill>
            </a:ln>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dirty="0">
                  <a:ln>
                    <a:noFill/>
                  </a:ln>
                  <a:solidFill>
                    <a:prstClr val="white">
                      <a:lumMod val="50000"/>
                    </a:prstClr>
                  </a:solidFill>
                  <a:effectLst/>
                  <a:uLnTx/>
                  <a:uFillTx/>
                  <a:cs typeface="Arial"/>
                  <a:sym typeface="Arial"/>
                </a:rPr>
                <a:t> </a:t>
              </a:r>
            </a:p>
            <a:p>
              <a:pPr marL="128585" marR="0" lvl="0" indent="-128585" defTabSz="685783"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pt-BR" sz="1400" b="0" i="1" u="none" strike="noStrike" kern="0" cap="none" spc="0" normalizeH="0" baseline="0" noProof="0" dirty="0">
                  <a:ln>
                    <a:noFill/>
                  </a:ln>
                  <a:solidFill>
                    <a:prstClr val="black"/>
                  </a:solidFill>
                  <a:effectLst/>
                  <a:uLnTx/>
                  <a:uFillTx/>
                  <a:cs typeface="Arial"/>
                  <a:sym typeface="Arial"/>
                </a:rPr>
                <a:t>What do you offer that makes the customers happy?</a:t>
              </a:r>
            </a:p>
            <a:p>
              <a:pPr marL="128585" marR="0" lvl="0" indent="-128585" defTabSz="685783"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US" sz="1400" b="0" i="0" u="none" strike="noStrike" kern="0" cap="none" spc="0" normalizeH="0" baseline="0" noProof="0" dirty="0">
                <a:ln>
                  <a:noFill/>
                </a:ln>
                <a:solidFill>
                  <a:prstClr val="white">
                    <a:lumMod val="50000"/>
                  </a:prstClr>
                </a:solidFill>
                <a:effectLst/>
                <a:uLnTx/>
                <a:uFillTx/>
                <a:cs typeface="Arial"/>
                <a:sym typeface="Wingdings" panose="05000000000000000000" pitchFamily="2" charset="2"/>
              </a:endParaRPr>
            </a:p>
            <a:p>
              <a:pPr defTabSz="685783">
                <a:defRPr/>
              </a:pPr>
              <a:r>
                <a:rPr lang="en-US" sz="1400" b="0" i="0" dirty="0">
                  <a:effectLst/>
                  <a:latin typeface="Söhne"/>
                </a:rPr>
                <a:t>offer accurate, personalized, and 24/7 assistance to ensure customer satisfaction</a:t>
              </a:r>
              <a:endParaRPr kumimoji="0" lang="en-US" sz="1400" b="0" i="0" u="none" strike="noStrike" kern="0" cap="none" spc="0" normalizeH="0" baseline="0" noProof="0" dirty="0">
                <a:ln>
                  <a:noFill/>
                </a:ln>
                <a:solidFill>
                  <a:prstClr val="white">
                    <a:lumMod val="50000"/>
                  </a:prstClr>
                </a:solidFill>
                <a:effectLst/>
                <a:uLnTx/>
                <a:uFillTx/>
                <a:cs typeface="Arial"/>
                <a:sym typeface="Wingdings" panose="05000000000000000000" pitchFamily="2" charset="2"/>
              </a:endParaRPr>
            </a:p>
            <a:p>
              <a:pPr marL="0" marR="0" lvl="0" indent="0" defTabSz="685783" eaLnBrk="1" fontAlgn="auto" latinLnBrk="0" hangingPunct="1">
                <a:lnSpc>
                  <a:spcPct val="100000"/>
                </a:lnSpc>
                <a:spcBef>
                  <a:spcPts val="0"/>
                </a:spcBef>
                <a:spcAft>
                  <a:spcPts val="0"/>
                </a:spcAft>
                <a:buClrTx/>
                <a:buSzTx/>
                <a:buFont typeface="Arial"/>
                <a:buNone/>
                <a:tabLst/>
                <a:defRPr/>
              </a:pPr>
              <a:endParaRPr kumimoji="0" lang="en-US" sz="1400" b="0" i="0" u="none" strike="noStrike" kern="0" cap="none" spc="0" normalizeH="0" baseline="0" noProof="0" dirty="0">
                <a:ln>
                  <a:noFill/>
                </a:ln>
                <a:solidFill>
                  <a:prstClr val="white">
                    <a:lumMod val="50000"/>
                  </a:prstClr>
                </a:solidFill>
                <a:effectLst/>
                <a:uLnTx/>
                <a:uFillTx/>
                <a:cs typeface="Arial"/>
                <a:sym typeface="Wingdings" panose="05000000000000000000" pitchFamily="2" charset="2"/>
              </a:endParaRPr>
            </a:p>
            <a:p>
              <a:pPr marL="0" marR="0" lvl="0" indent="0" defTabSz="685783" eaLnBrk="1" fontAlgn="auto" latinLnBrk="0" hangingPunct="1">
                <a:lnSpc>
                  <a:spcPct val="100000"/>
                </a:lnSpc>
                <a:spcBef>
                  <a:spcPts val="0"/>
                </a:spcBef>
                <a:spcAft>
                  <a:spcPts val="0"/>
                </a:spcAft>
                <a:buClrTx/>
                <a:buSzTx/>
                <a:buFont typeface="Arial"/>
                <a:buNone/>
                <a:tabLst/>
                <a:defRPr/>
              </a:pPr>
              <a:endParaRPr kumimoji="0" lang="en-US" sz="1400" b="0" i="0" u="none" strike="noStrike" kern="0" cap="none" spc="0" normalizeH="0" baseline="0" noProof="0" dirty="0">
                <a:ln>
                  <a:noFill/>
                </a:ln>
                <a:solidFill>
                  <a:prstClr val="white">
                    <a:lumMod val="50000"/>
                  </a:prstClr>
                </a:solidFill>
                <a:effectLst/>
                <a:uLnTx/>
                <a:uFillTx/>
                <a:cs typeface="Arial"/>
                <a:sym typeface="Wingdings" panose="05000000000000000000" pitchFamily="2" charset="2"/>
              </a:endParaRPr>
            </a:p>
          </p:txBody>
        </p:sp>
        <p:cxnSp>
          <p:nvCxnSpPr>
            <p:cNvPr id="38" name="Straight Connector 37"/>
            <p:cNvCxnSpPr/>
            <p:nvPr/>
          </p:nvCxnSpPr>
          <p:spPr>
            <a:xfrm flipV="1">
              <a:off x="3639097" y="3644573"/>
              <a:ext cx="0" cy="385285"/>
            </a:xfrm>
            <a:prstGeom prst="line">
              <a:avLst/>
            </a:prstGeom>
            <a:noFill/>
            <a:ln w="19050" cap="flat" cmpd="sng" algn="ctr">
              <a:solidFill>
                <a:srgbClr val="70AD47"/>
              </a:solidFill>
              <a:prstDash val="solid"/>
              <a:miter lim="800000"/>
            </a:ln>
            <a:effectLst/>
          </p:spPr>
        </p:cxnSp>
        <p:cxnSp>
          <p:nvCxnSpPr>
            <p:cNvPr id="39" name="Straight Connector 38"/>
            <p:cNvCxnSpPr>
              <a:cxnSpLocks/>
            </p:cNvCxnSpPr>
            <p:nvPr/>
          </p:nvCxnSpPr>
          <p:spPr>
            <a:xfrm flipH="1" flipV="1">
              <a:off x="2814378" y="4029857"/>
              <a:ext cx="840857" cy="1839"/>
            </a:xfrm>
            <a:prstGeom prst="line">
              <a:avLst/>
            </a:prstGeom>
            <a:noFill/>
            <a:ln w="19050" cap="flat" cmpd="sng" algn="ctr">
              <a:solidFill>
                <a:srgbClr val="70AD47"/>
              </a:solidFill>
              <a:prstDash val="solid"/>
              <a:miter lim="800000"/>
            </a:ln>
            <a:effectLst/>
          </p:spPr>
        </p:cxnSp>
        <p:sp>
          <p:nvSpPr>
            <p:cNvPr id="40" name="TextBox 39"/>
            <p:cNvSpPr txBox="1"/>
            <p:nvPr/>
          </p:nvSpPr>
          <p:spPr>
            <a:xfrm>
              <a:off x="1010229" y="3648983"/>
              <a:ext cx="1804149" cy="806614"/>
            </a:xfrm>
            <a:prstGeom prst="rect">
              <a:avLst/>
            </a:prstGeom>
            <a:noFill/>
            <a:ln>
              <a:solidFill>
                <a:srgbClr val="E7E6E6">
                  <a:lumMod val="50000"/>
                </a:srgbClr>
              </a:solidFill>
            </a:ln>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endParaRPr kumimoji="0" lang="en-US" sz="1400" b="0" i="0" u="none" strike="noStrike" kern="0" cap="none" spc="0" normalizeH="0" baseline="0" noProof="0">
                <a:ln>
                  <a:noFill/>
                </a:ln>
                <a:solidFill>
                  <a:prstClr val="white">
                    <a:lumMod val="50000"/>
                  </a:prstClr>
                </a:solidFill>
                <a:effectLst/>
                <a:uLnTx/>
                <a:uFillTx/>
                <a:cs typeface="Arial"/>
                <a:sym typeface="Wingdings" panose="05000000000000000000" pitchFamily="2" charset="2"/>
              </a:endParaRPr>
            </a:p>
            <a:p>
              <a:pPr marL="128585" marR="0" lvl="0" indent="-128585" defTabSz="685783"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pt-BR" sz="1400" b="0" i="1" u="none" strike="noStrike" kern="0" cap="none" spc="0" normalizeH="0" baseline="0" noProof="0">
                  <a:ln>
                    <a:noFill/>
                  </a:ln>
                  <a:solidFill>
                    <a:prstClr val="black"/>
                  </a:solidFill>
                  <a:effectLst/>
                  <a:uLnTx/>
                  <a:uFillTx/>
                  <a:cs typeface="Arial"/>
                  <a:sym typeface="Arial"/>
                </a:rPr>
                <a:t>Which features of your offering relieve the customer's pains?</a:t>
              </a:r>
              <a:endParaRPr kumimoji="0" lang="en-US" sz="1400" b="0" i="0" u="none" strike="noStrike" kern="0" cap="none" spc="0" normalizeH="0" baseline="0" noProof="0">
                <a:ln>
                  <a:noFill/>
                </a:ln>
                <a:solidFill>
                  <a:prstClr val="black"/>
                </a:solidFill>
                <a:effectLst/>
                <a:uLnTx/>
                <a:uFillTx/>
                <a:cs typeface="Arial"/>
                <a:sym typeface="Arial"/>
              </a:endParaRPr>
            </a:p>
            <a:p>
              <a:pPr marL="0" marR="0" lvl="0" indent="0" defTabSz="685783" eaLnBrk="1" fontAlgn="auto" latinLnBrk="0" hangingPunct="1">
                <a:lnSpc>
                  <a:spcPct val="100000"/>
                </a:lnSpc>
                <a:spcBef>
                  <a:spcPts val="0"/>
                </a:spcBef>
                <a:spcAft>
                  <a:spcPts val="0"/>
                </a:spcAft>
                <a:buClrTx/>
                <a:buSzTx/>
                <a:buFont typeface="Arial"/>
                <a:buNone/>
                <a:tabLst/>
                <a:defRPr/>
              </a:pPr>
              <a:endParaRPr kumimoji="0" lang="en-US" sz="1400" b="0" i="0" u="none" strike="noStrike" kern="0" cap="none" spc="0" normalizeH="0" baseline="0" noProof="0">
                <a:ln>
                  <a:noFill/>
                </a:ln>
                <a:solidFill>
                  <a:prstClr val="white">
                    <a:lumMod val="50000"/>
                  </a:prstClr>
                </a:solidFill>
                <a:effectLst/>
                <a:uLnTx/>
                <a:uFillTx/>
                <a:cs typeface="Arial"/>
                <a:sym typeface="Wingdings" panose="05000000000000000000" pitchFamily="2" charset="2"/>
              </a:endParaRPr>
            </a:p>
            <a:p>
              <a:pPr marL="0" marR="0" lvl="0" indent="0" defTabSz="685783" eaLnBrk="1" fontAlgn="auto" latinLnBrk="0" hangingPunct="1">
                <a:lnSpc>
                  <a:spcPct val="100000"/>
                </a:lnSpc>
                <a:spcBef>
                  <a:spcPts val="0"/>
                </a:spcBef>
                <a:spcAft>
                  <a:spcPts val="0"/>
                </a:spcAft>
                <a:buClrTx/>
                <a:buSzTx/>
                <a:buFont typeface="Arial"/>
                <a:buNone/>
                <a:tabLst/>
                <a:defRPr/>
              </a:pPr>
              <a:endParaRPr kumimoji="0" lang="en-US" sz="1400" b="0" i="0" u="none" strike="noStrike" kern="0" cap="none" spc="0" normalizeH="0" baseline="0" noProof="0">
                <a:ln>
                  <a:noFill/>
                </a:ln>
                <a:solidFill>
                  <a:prstClr val="white">
                    <a:lumMod val="50000"/>
                  </a:prstClr>
                </a:solidFill>
                <a:effectLst/>
                <a:uLnTx/>
                <a:uFillTx/>
                <a:cs typeface="Arial"/>
                <a:sym typeface="Wingdings" panose="05000000000000000000" pitchFamily="2" charset="2"/>
              </a:endParaRPr>
            </a:p>
            <a:p>
              <a:pPr marL="0" marR="0" lvl="0" indent="0" defTabSz="685783" eaLnBrk="1" fontAlgn="auto" latinLnBrk="0" hangingPunct="1">
                <a:lnSpc>
                  <a:spcPct val="100000"/>
                </a:lnSpc>
                <a:spcBef>
                  <a:spcPts val="0"/>
                </a:spcBef>
                <a:spcAft>
                  <a:spcPts val="0"/>
                </a:spcAft>
                <a:buClrTx/>
                <a:buSzTx/>
                <a:buFont typeface="Arial"/>
                <a:buNone/>
                <a:tabLst/>
                <a:defRPr/>
              </a:pPr>
              <a:endParaRPr kumimoji="0" lang="en-US" sz="1400" b="0" i="0" u="none" strike="noStrike" kern="0" cap="none" spc="0" normalizeH="0" baseline="0" noProof="0">
                <a:ln>
                  <a:noFill/>
                </a:ln>
                <a:solidFill>
                  <a:prstClr val="white">
                    <a:lumMod val="50000"/>
                  </a:prstClr>
                </a:solidFill>
                <a:effectLst/>
                <a:uLnTx/>
                <a:uFillTx/>
                <a:cs typeface="Arial"/>
                <a:sym typeface="Wingdings" panose="05000000000000000000" pitchFamily="2" charset="2"/>
              </a:endParaRPr>
            </a:p>
          </p:txBody>
        </p:sp>
        <p:cxnSp>
          <p:nvCxnSpPr>
            <p:cNvPr id="41" name="Straight Connector 40"/>
            <p:cNvCxnSpPr/>
            <p:nvPr/>
          </p:nvCxnSpPr>
          <p:spPr>
            <a:xfrm flipH="1">
              <a:off x="3515381" y="2838188"/>
              <a:ext cx="36888" cy="0"/>
            </a:xfrm>
            <a:prstGeom prst="line">
              <a:avLst/>
            </a:prstGeom>
            <a:noFill/>
            <a:ln w="19050" cap="flat" cmpd="sng" algn="ctr">
              <a:solidFill>
                <a:srgbClr val="70AD47"/>
              </a:solidFill>
              <a:prstDash val="solid"/>
              <a:miter lim="800000"/>
            </a:ln>
            <a:effectLst/>
          </p:spPr>
        </p:cxnSp>
        <p:cxnSp>
          <p:nvCxnSpPr>
            <p:cNvPr id="42" name="Straight Connector 41"/>
            <p:cNvCxnSpPr/>
            <p:nvPr/>
          </p:nvCxnSpPr>
          <p:spPr>
            <a:xfrm flipV="1">
              <a:off x="2899064" y="2419868"/>
              <a:ext cx="0" cy="1182920"/>
            </a:xfrm>
            <a:prstGeom prst="line">
              <a:avLst/>
            </a:prstGeom>
            <a:noFill/>
            <a:ln w="19050" cap="flat" cmpd="sng" algn="ctr">
              <a:solidFill>
                <a:srgbClr val="70AD47"/>
              </a:solidFill>
              <a:prstDash val="solid"/>
              <a:miter lim="800000"/>
            </a:ln>
            <a:effectLst/>
          </p:spPr>
        </p:cxnSp>
        <p:cxnSp>
          <p:nvCxnSpPr>
            <p:cNvPr id="43" name="Straight Connector 42"/>
            <p:cNvCxnSpPr/>
            <p:nvPr/>
          </p:nvCxnSpPr>
          <p:spPr>
            <a:xfrm flipV="1">
              <a:off x="5141079" y="1771429"/>
              <a:ext cx="0" cy="648440"/>
            </a:xfrm>
            <a:prstGeom prst="line">
              <a:avLst/>
            </a:prstGeom>
            <a:noFill/>
            <a:ln w="19050" cap="flat" cmpd="sng" algn="ctr">
              <a:solidFill>
                <a:srgbClr val="FFC000"/>
              </a:solidFill>
              <a:prstDash val="solid"/>
              <a:miter lim="800000"/>
            </a:ln>
            <a:effectLst/>
          </p:spPr>
        </p:cxnSp>
        <p:cxnSp>
          <p:nvCxnSpPr>
            <p:cNvPr id="44" name="Straight Connector 43"/>
            <p:cNvCxnSpPr>
              <a:cxnSpLocks/>
            </p:cNvCxnSpPr>
            <p:nvPr/>
          </p:nvCxnSpPr>
          <p:spPr>
            <a:xfrm flipH="1">
              <a:off x="5136823" y="1781993"/>
              <a:ext cx="668957" cy="1167"/>
            </a:xfrm>
            <a:prstGeom prst="line">
              <a:avLst/>
            </a:prstGeom>
            <a:noFill/>
            <a:ln w="19050" cap="flat" cmpd="sng" algn="ctr">
              <a:solidFill>
                <a:srgbClr val="FFC000"/>
              </a:solidFill>
              <a:prstDash val="solid"/>
              <a:miter lim="800000"/>
            </a:ln>
            <a:effectLst/>
          </p:spPr>
        </p:cxnSp>
        <p:sp>
          <p:nvSpPr>
            <p:cNvPr id="45" name="TextBox 44"/>
            <p:cNvSpPr txBox="1"/>
            <p:nvPr/>
          </p:nvSpPr>
          <p:spPr>
            <a:xfrm>
              <a:off x="5822840" y="1275171"/>
              <a:ext cx="1936027" cy="918644"/>
            </a:xfrm>
            <a:prstGeom prst="rect">
              <a:avLst/>
            </a:prstGeom>
            <a:noFill/>
            <a:ln>
              <a:solidFill>
                <a:srgbClr val="E7E6E6">
                  <a:lumMod val="50000"/>
                </a:srgbClr>
              </a:solidFill>
            </a:ln>
          </p:spPr>
          <p:txBody>
            <a:bodyPr wrap="square" lIns="68580" tIns="34290" rIns="68580" bIns="34290" rtlCol="0" anchor="t">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dirty="0">
                  <a:ln>
                    <a:noFill/>
                  </a:ln>
                  <a:solidFill>
                    <a:prstClr val="white">
                      <a:lumMod val="50000"/>
                    </a:prstClr>
                  </a:solidFill>
                  <a:effectLst/>
                  <a:uLnTx/>
                  <a:uFillTx/>
                  <a:cs typeface="Arial"/>
                  <a:sym typeface="Arial"/>
                </a:rPr>
                <a:t>I would </a:t>
              </a:r>
              <a:r>
                <a:rPr kumimoji="0" lang="en-US" sz="1400" b="1" i="0" u="none" strike="noStrike" kern="0" cap="none" spc="0" normalizeH="0" baseline="0" noProof="0" dirty="0">
                  <a:ln>
                    <a:noFill/>
                  </a:ln>
                  <a:solidFill>
                    <a:prstClr val="white">
                      <a:lumMod val="50000"/>
                    </a:prstClr>
                  </a:solidFill>
                  <a:effectLst/>
                  <a:uLnTx/>
                  <a:uFillTx/>
                  <a:cs typeface="Arial"/>
                  <a:sym typeface="Arial"/>
                </a:rPr>
                <a:t>LOVE</a:t>
              </a:r>
              <a:r>
                <a:rPr kumimoji="0" lang="en-US" sz="1400" b="0" i="0" u="none" strike="noStrike" kern="0" cap="none" spc="0" normalizeH="0" baseline="0" noProof="0" dirty="0">
                  <a:ln>
                    <a:noFill/>
                  </a:ln>
                  <a:solidFill>
                    <a:prstClr val="white">
                      <a:lumMod val="50000"/>
                    </a:prstClr>
                  </a:solidFill>
                  <a:effectLst/>
                  <a:uLnTx/>
                  <a:uFillTx/>
                  <a:cs typeface="Arial"/>
                  <a:sym typeface="Arial"/>
                </a:rPr>
                <a:t> it if: </a:t>
              </a:r>
            </a:p>
            <a:p>
              <a:pPr marL="0" marR="0" lvl="0" indent="0" defTabSz="685783" eaLnBrk="1" fontAlgn="auto" latinLnBrk="0" hangingPunct="1">
                <a:lnSpc>
                  <a:spcPct val="100000"/>
                </a:lnSpc>
                <a:spcBef>
                  <a:spcPts val="0"/>
                </a:spcBef>
                <a:spcAft>
                  <a:spcPts val="0"/>
                </a:spcAft>
                <a:buClrTx/>
                <a:buSzTx/>
                <a:buFont typeface="Arial"/>
                <a:buNone/>
                <a:tabLst/>
                <a:defRPr/>
              </a:pPr>
              <a:endParaRPr kumimoji="0" lang="en-US" sz="1400" b="0" i="0" u="none" strike="noStrike" kern="0" cap="none" spc="0" normalizeH="0" baseline="0" noProof="0" dirty="0">
                <a:ln>
                  <a:noFill/>
                </a:ln>
                <a:solidFill>
                  <a:prstClr val="white">
                    <a:lumMod val="50000"/>
                  </a:prstClr>
                </a:solidFill>
                <a:effectLst/>
                <a:uLnTx/>
                <a:uFillTx/>
                <a:cs typeface="Arial"/>
                <a:sym typeface="Arial"/>
              </a:endParaRPr>
            </a:p>
            <a:p>
              <a:pPr marL="128111" marR="0" lvl="0" indent="-128111" defTabSz="685783"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400" b="0" i="0" u="none" strike="noStrike" kern="0" cap="none" spc="0" normalizeH="0" baseline="0" noProof="0" dirty="0">
                  <a:ln>
                    <a:noFill/>
                  </a:ln>
                  <a:solidFill>
                    <a:prstClr val="white">
                      <a:lumMod val="50000"/>
                    </a:prstClr>
                  </a:solidFill>
                  <a:effectLst/>
                  <a:uLnTx/>
                  <a:uFillTx/>
                  <a:cs typeface="Arial"/>
                  <a:sym typeface="Wingdings" panose="05000000000000000000" pitchFamily="2" charset="2"/>
                </a:rPr>
                <a:t>?</a:t>
              </a:r>
              <a:r>
                <a:rPr kumimoji="0" lang="pt-BR" sz="1400" b="0" i="1" u="none" strike="noStrike" kern="0" cap="none" spc="0" normalizeH="0" baseline="0" noProof="0" dirty="0">
                  <a:ln>
                    <a:noFill/>
                  </a:ln>
                  <a:solidFill>
                    <a:prstClr val="black"/>
                  </a:solidFill>
                  <a:effectLst/>
                  <a:uLnTx/>
                  <a:uFillTx/>
                  <a:cs typeface="Arial"/>
                  <a:sym typeface="Arial"/>
                </a:rPr>
                <a:t> What would make the customer happy? </a:t>
              </a:r>
              <a:endParaRPr kumimoji="0" lang="pt-BR" sz="1400" b="0" i="1" u="none" strike="noStrike" kern="0" cap="none" spc="0" normalizeH="0" baseline="0" noProof="0" dirty="0">
                <a:ln>
                  <a:noFill/>
                </a:ln>
                <a:solidFill>
                  <a:prstClr val="black"/>
                </a:solidFill>
                <a:effectLst/>
                <a:uLnTx/>
                <a:uFillTx/>
                <a:cs typeface="Calibri" panose="020F0502020204030204"/>
                <a:sym typeface="Arial"/>
              </a:endParaRPr>
            </a:p>
            <a:p>
              <a:pPr marL="128111" marR="0" lvl="0" indent="-128111" defTabSz="685783"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pt-BR" sz="1400" b="0" i="1" u="none" strike="noStrike" kern="0" cap="none" spc="0" normalizeH="0" baseline="0" noProof="0" dirty="0">
                  <a:ln>
                    <a:noFill/>
                  </a:ln>
                  <a:solidFill>
                    <a:prstClr val="black"/>
                  </a:solidFill>
                  <a:effectLst/>
                  <a:uLnTx/>
                  <a:uFillTx/>
                  <a:cs typeface="Arial"/>
                  <a:sym typeface="Arial"/>
                </a:rPr>
                <a:t>? What do the clients want when facing the problem?</a:t>
              </a:r>
              <a:endParaRPr kumimoji="0" lang="pt-BR" sz="1400" b="0" i="1" u="none" strike="noStrike" kern="0" cap="none" spc="0" normalizeH="0" baseline="0" noProof="0" dirty="0">
                <a:ln>
                  <a:noFill/>
                </a:ln>
                <a:solidFill>
                  <a:prstClr val="white">
                    <a:lumMod val="50000"/>
                  </a:prstClr>
                </a:solidFill>
                <a:effectLst/>
                <a:uLnTx/>
                <a:uFillTx/>
                <a:cs typeface="Calibri" panose="020F0502020204030204"/>
                <a:sym typeface="Arial"/>
              </a:endParaRPr>
            </a:p>
            <a:p>
              <a:pPr marL="128111" marR="0" lvl="0" indent="-128111" defTabSz="685783"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pt-BR" sz="1400" b="0" i="1" u="none" strike="noStrike" kern="0" cap="none" spc="0" normalizeH="0" baseline="0" noProof="0" dirty="0">
                <a:ln>
                  <a:noFill/>
                </a:ln>
                <a:solidFill>
                  <a:srgbClr val="000000"/>
                </a:solidFill>
                <a:effectLst/>
                <a:highlight>
                  <a:srgbClr val="FFFF00"/>
                </a:highlight>
                <a:uLnTx/>
                <a:uFillTx/>
                <a:cs typeface="Calibri"/>
                <a:sym typeface="Arial"/>
              </a:endParaRPr>
            </a:p>
            <a:p>
              <a:pPr marL="0" marR="0" lvl="0" indent="0" defTabSz="685783" eaLnBrk="1" fontAlgn="auto" latinLnBrk="0" hangingPunct="1">
                <a:lnSpc>
                  <a:spcPct val="100000"/>
                </a:lnSpc>
                <a:spcBef>
                  <a:spcPts val="0"/>
                </a:spcBef>
                <a:spcAft>
                  <a:spcPts val="0"/>
                </a:spcAft>
                <a:buClrTx/>
                <a:buSzTx/>
                <a:buFont typeface="Arial"/>
                <a:buNone/>
                <a:tabLst/>
                <a:defRPr/>
              </a:pPr>
              <a:r>
                <a:rPr kumimoji="0" lang="pt-BR" sz="1400" b="0" i="1" u="none" strike="noStrike" kern="0" cap="none" spc="0" normalizeH="0" baseline="0" noProof="0" dirty="0">
                  <a:ln>
                    <a:noFill/>
                  </a:ln>
                  <a:solidFill>
                    <a:srgbClr val="000000"/>
                  </a:solidFill>
                  <a:effectLst/>
                  <a:uLnTx/>
                  <a:uFillTx/>
                  <a:cs typeface="Calibri"/>
                  <a:sym typeface="Arial"/>
                </a:rPr>
                <a:t>This refers to the feeling/action of customers before he gets in contact with your solution.</a:t>
              </a:r>
            </a:p>
          </p:txBody>
        </p:sp>
        <p:cxnSp>
          <p:nvCxnSpPr>
            <p:cNvPr id="46" name="Straight Connector 45"/>
            <p:cNvCxnSpPr/>
            <p:nvPr/>
          </p:nvCxnSpPr>
          <p:spPr>
            <a:xfrm>
              <a:off x="5824125" y="2947312"/>
              <a:ext cx="151861" cy="2850"/>
            </a:xfrm>
            <a:prstGeom prst="line">
              <a:avLst/>
            </a:prstGeom>
            <a:noFill/>
            <a:ln w="6350" cap="flat" cmpd="sng" algn="ctr">
              <a:solidFill>
                <a:srgbClr val="ED7D31"/>
              </a:solidFill>
              <a:prstDash val="solid"/>
              <a:miter lim="800000"/>
            </a:ln>
            <a:effectLst/>
          </p:spPr>
        </p:cxnSp>
        <p:cxnSp>
          <p:nvCxnSpPr>
            <p:cNvPr id="47" name="Straight Connector 46"/>
            <p:cNvCxnSpPr/>
            <p:nvPr/>
          </p:nvCxnSpPr>
          <p:spPr>
            <a:xfrm flipH="1" flipV="1">
              <a:off x="5963697" y="2419869"/>
              <a:ext cx="8108" cy="1082870"/>
            </a:xfrm>
            <a:prstGeom prst="line">
              <a:avLst/>
            </a:prstGeom>
            <a:noFill/>
            <a:ln w="6350" cap="flat" cmpd="sng" algn="ctr">
              <a:solidFill>
                <a:srgbClr val="ED7D31"/>
              </a:solidFill>
              <a:prstDash val="solid"/>
              <a:miter lim="800000"/>
            </a:ln>
            <a:effectLst/>
          </p:spPr>
        </p:cxnSp>
        <p:cxnSp>
          <p:nvCxnSpPr>
            <p:cNvPr id="48" name="Straight Connector 47"/>
            <p:cNvCxnSpPr/>
            <p:nvPr/>
          </p:nvCxnSpPr>
          <p:spPr>
            <a:xfrm flipV="1">
              <a:off x="5136822" y="3644573"/>
              <a:ext cx="1" cy="385252"/>
            </a:xfrm>
            <a:prstGeom prst="line">
              <a:avLst/>
            </a:prstGeom>
            <a:noFill/>
            <a:ln w="19050" cap="flat" cmpd="sng" algn="ctr">
              <a:solidFill>
                <a:srgbClr val="FFC000"/>
              </a:solidFill>
              <a:prstDash val="solid"/>
              <a:miter lim="800000"/>
            </a:ln>
            <a:effectLst/>
          </p:spPr>
        </p:cxnSp>
        <p:cxnSp>
          <p:nvCxnSpPr>
            <p:cNvPr id="49" name="Straight Connector 48"/>
            <p:cNvCxnSpPr>
              <a:cxnSpLocks/>
            </p:cNvCxnSpPr>
            <p:nvPr/>
          </p:nvCxnSpPr>
          <p:spPr>
            <a:xfrm flipH="1" flipV="1">
              <a:off x="5136823" y="4029825"/>
              <a:ext cx="536268" cy="32"/>
            </a:xfrm>
            <a:prstGeom prst="line">
              <a:avLst/>
            </a:prstGeom>
            <a:noFill/>
            <a:ln w="19050" cap="flat" cmpd="sng" algn="ctr">
              <a:solidFill>
                <a:srgbClr val="FFC000"/>
              </a:solidFill>
              <a:prstDash val="solid"/>
              <a:miter lim="800000"/>
            </a:ln>
            <a:effectLst/>
          </p:spPr>
        </p:cxnSp>
        <p:sp>
          <p:nvSpPr>
            <p:cNvPr id="50" name="TextBox 49"/>
            <p:cNvSpPr txBox="1"/>
            <p:nvPr/>
          </p:nvSpPr>
          <p:spPr>
            <a:xfrm>
              <a:off x="5673091" y="3648982"/>
              <a:ext cx="2068716" cy="918644"/>
            </a:xfrm>
            <a:prstGeom prst="rect">
              <a:avLst/>
            </a:prstGeom>
            <a:noFill/>
            <a:ln>
              <a:solidFill>
                <a:srgbClr val="E7E6E6">
                  <a:lumMod val="50000"/>
                </a:srgbClr>
              </a:solidFill>
            </a:ln>
          </p:spPr>
          <p:txBody>
            <a:bodyPr wrap="square" lIns="68580" tIns="34290" rIns="68580" bIns="34290" rtlCol="0" anchor="t">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prstClr val="white">
                      <a:lumMod val="50000"/>
                    </a:prstClr>
                  </a:solidFill>
                  <a:effectLst/>
                  <a:uLnTx/>
                  <a:uFillTx/>
                  <a:cs typeface="Arial"/>
                  <a:sym typeface="Arial"/>
                </a:rPr>
                <a:t>I would </a:t>
              </a:r>
              <a:r>
                <a:rPr kumimoji="0" lang="en-US" sz="1400" b="1" i="0" u="none" strike="noStrike" kern="0" cap="none" spc="0" normalizeH="0" baseline="0" noProof="0">
                  <a:ln>
                    <a:noFill/>
                  </a:ln>
                  <a:solidFill>
                    <a:prstClr val="white">
                      <a:lumMod val="50000"/>
                    </a:prstClr>
                  </a:solidFill>
                  <a:effectLst/>
                  <a:uLnTx/>
                  <a:uFillTx/>
                  <a:cs typeface="Arial"/>
                  <a:sym typeface="Arial"/>
                </a:rPr>
                <a:t>HATE</a:t>
              </a:r>
              <a:r>
                <a:rPr kumimoji="0" lang="en-US" sz="1400" b="0" i="0" u="none" strike="noStrike" kern="0" cap="none" spc="0" normalizeH="0" baseline="0" noProof="0">
                  <a:ln>
                    <a:noFill/>
                  </a:ln>
                  <a:solidFill>
                    <a:prstClr val="white">
                      <a:lumMod val="50000"/>
                    </a:prstClr>
                  </a:solidFill>
                  <a:effectLst/>
                  <a:uLnTx/>
                  <a:uFillTx/>
                  <a:cs typeface="Arial"/>
                  <a:sym typeface="Arial"/>
                </a:rPr>
                <a:t> it if: </a:t>
              </a:r>
            </a:p>
            <a:p>
              <a:pPr marL="0" marR="0" lvl="0" indent="0" defTabSz="685783" eaLnBrk="1" fontAlgn="auto" latinLnBrk="0" hangingPunct="1">
                <a:lnSpc>
                  <a:spcPct val="100000"/>
                </a:lnSpc>
                <a:spcBef>
                  <a:spcPts val="0"/>
                </a:spcBef>
                <a:spcAft>
                  <a:spcPts val="0"/>
                </a:spcAft>
                <a:buClrTx/>
                <a:buSzTx/>
                <a:buFont typeface="Arial"/>
                <a:buNone/>
                <a:tabLst/>
                <a:defRPr/>
              </a:pPr>
              <a:endParaRPr kumimoji="0" lang="en-US" sz="1400" b="0" i="0" u="none" strike="noStrike" kern="0" cap="none" spc="0" normalizeH="0" baseline="0" noProof="0">
                <a:ln>
                  <a:noFill/>
                </a:ln>
                <a:solidFill>
                  <a:prstClr val="white">
                    <a:lumMod val="50000"/>
                  </a:prstClr>
                </a:solidFill>
                <a:effectLst/>
                <a:uLnTx/>
                <a:uFillTx/>
                <a:cs typeface="Arial"/>
                <a:sym typeface="Arial"/>
              </a:endParaRPr>
            </a:p>
            <a:p>
              <a:pPr marL="128111" marR="0" lvl="0" indent="-128111" defTabSz="685783"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pt-BR" sz="1400" b="0" i="1" u="none" strike="noStrike" kern="0" cap="none" spc="0" normalizeH="0" baseline="0" noProof="0">
                  <a:ln>
                    <a:noFill/>
                  </a:ln>
                  <a:solidFill>
                    <a:prstClr val="black"/>
                  </a:solidFill>
                  <a:effectLst/>
                  <a:uLnTx/>
                  <a:uFillTx/>
                  <a:cs typeface="Arial"/>
                  <a:sym typeface="Arial"/>
                </a:rPr>
                <a:t>What are the pains of the clients when facing the problem?</a:t>
              </a:r>
              <a:endParaRPr kumimoji="0" lang="pt-BR" sz="1400" b="0" i="1" u="none" strike="noStrike" kern="0" cap="none" spc="0" normalizeH="0" baseline="0" noProof="0">
                <a:ln>
                  <a:noFill/>
                </a:ln>
                <a:solidFill>
                  <a:prstClr val="black"/>
                </a:solidFill>
                <a:effectLst/>
                <a:uLnTx/>
                <a:uFillTx/>
                <a:cs typeface="Calibri" panose="020F0502020204030204"/>
                <a:sym typeface="Arial"/>
              </a:endParaRPr>
            </a:p>
            <a:p>
              <a:pPr marL="128111" marR="0" lvl="0" indent="-128111" defTabSz="685783"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pt-BR" sz="1400" b="0" i="1" u="none" strike="noStrike" kern="0" cap="none" spc="0" normalizeH="0" baseline="0" noProof="0">
                <a:ln>
                  <a:noFill/>
                </a:ln>
                <a:solidFill>
                  <a:srgbClr val="000000"/>
                </a:solidFill>
                <a:effectLst/>
                <a:uLnTx/>
                <a:uFillTx/>
                <a:cs typeface="Calibri" panose="020F0502020204030204"/>
                <a:sym typeface="Arial"/>
              </a:endParaRPr>
            </a:p>
            <a:p>
              <a:pPr marL="0" marR="0" lvl="0" indent="0" defTabSz="685783" eaLnBrk="1" fontAlgn="auto" latinLnBrk="0" hangingPunct="1">
                <a:lnSpc>
                  <a:spcPct val="100000"/>
                </a:lnSpc>
                <a:spcBef>
                  <a:spcPts val="0"/>
                </a:spcBef>
                <a:spcAft>
                  <a:spcPts val="0"/>
                </a:spcAft>
                <a:buClrTx/>
                <a:buSzTx/>
                <a:buFont typeface="Arial"/>
                <a:buNone/>
                <a:tabLst/>
                <a:defRPr/>
              </a:pPr>
              <a:r>
                <a:rPr kumimoji="0" lang="pt-BR" sz="1400" b="0" i="1" u="none" strike="noStrike" kern="0" cap="none" spc="0" normalizeH="0" baseline="0" noProof="0">
                  <a:ln>
                    <a:noFill/>
                  </a:ln>
                  <a:solidFill>
                    <a:srgbClr val="000000"/>
                  </a:solidFill>
                  <a:effectLst/>
                  <a:uLnTx/>
                  <a:uFillTx/>
                  <a:cs typeface="Calibri" panose="020F0502020204030204"/>
                  <a:sym typeface="Arial"/>
                </a:rPr>
                <a:t>This refers to the feeling/action of customers before he gets in contact with your solution.</a:t>
              </a:r>
            </a:p>
          </p:txBody>
        </p:sp>
        <p:sp>
          <p:nvSpPr>
            <p:cNvPr id="51" name="TextBox 50"/>
            <p:cNvSpPr txBox="1"/>
            <p:nvPr/>
          </p:nvSpPr>
          <p:spPr>
            <a:xfrm>
              <a:off x="6022507" y="2422024"/>
              <a:ext cx="1719300" cy="918644"/>
            </a:xfrm>
            <a:prstGeom prst="rect">
              <a:avLst/>
            </a:prstGeom>
            <a:noFill/>
            <a:ln>
              <a:solidFill>
                <a:srgbClr val="E7E6E6">
                  <a:lumMod val="50000"/>
                </a:srgbClr>
              </a:solidFill>
            </a:ln>
          </p:spPr>
          <p:txBody>
            <a:bodyPr wrap="square" lIns="68580" tIns="34290" rIns="68580" bIns="34290" rtlCol="0" anchor="t">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prstClr val="white">
                      <a:lumMod val="50000"/>
                    </a:prstClr>
                  </a:solidFill>
                  <a:effectLst/>
                  <a:uLnTx/>
                  <a:uFillTx/>
                  <a:cs typeface="Arial"/>
                  <a:sym typeface="Arial"/>
                </a:rPr>
                <a:t>I would </a:t>
              </a:r>
              <a:r>
                <a:rPr kumimoji="0" lang="en-US" sz="1400" b="1" i="0" u="none" strike="noStrike" kern="0" cap="none" spc="0" normalizeH="0" baseline="0" noProof="0">
                  <a:ln>
                    <a:noFill/>
                  </a:ln>
                  <a:solidFill>
                    <a:prstClr val="white">
                      <a:lumMod val="50000"/>
                    </a:prstClr>
                  </a:solidFill>
                  <a:effectLst/>
                  <a:uLnTx/>
                  <a:uFillTx/>
                  <a:cs typeface="Arial"/>
                  <a:sym typeface="Arial"/>
                </a:rPr>
                <a:t>WANT</a:t>
              </a:r>
              <a:r>
                <a:rPr kumimoji="0" lang="en-US" sz="1400" b="0" i="0" u="none" strike="noStrike" kern="0" cap="none" spc="0" normalizeH="0" baseline="0" noProof="0">
                  <a:ln>
                    <a:noFill/>
                  </a:ln>
                  <a:solidFill>
                    <a:prstClr val="white">
                      <a:lumMod val="50000"/>
                    </a:prstClr>
                  </a:solidFill>
                  <a:effectLst/>
                  <a:uLnTx/>
                  <a:uFillTx/>
                  <a:cs typeface="Arial"/>
                  <a:sym typeface="Arial"/>
                </a:rPr>
                <a:t>: </a:t>
              </a:r>
            </a:p>
            <a:p>
              <a:pPr marL="0" marR="0" lvl="0" indent="0" defTabSz="685783" eaLnBrk="1" fontAlgn="auto" latinLnBrk="0" hangingPunct="1">
                <a:lnSpc>
                  <a:spcPct val="100000"/>
                </a:lnSpc>
                <a:spcBef>
                  <a:spcPts val="0"/>
                </a:spcBef>
                <a:spcAft>
                  <a:spcPts val="0"/>
                </a:spcAft>
                <a:buClrTx/>
                <a:buSzTx/>
                <a:buFont typeface="Arial"/>
                <a:buNone/>
                <a:tabLst/>
                <a:defRPr/>
              </a:pPr>
              <a:endParaRPr kumimoji="0" lang="en-US" sz="1400" b="0" i="0" u="none" strike="noStrike" kern="0" cap="none" spc="0" normalizeH="0" baseline="0" noProof="0">
                <a:ln>
                  <a:noFill/>
                </a:ln>
                <a:solidFill>
                  <a:prstClr val="white">
                    <a:lumMod val="50000"/>
                  </a:prstClr>
                </a:solidFill>
                <a:effectLst/>
                <a:uLnTx/>
                <a:uFillTx/>
                <a:cs typeface="Arial"/>
                <a:sym typeface="Arial"/>
              </a:endParaRPr>
            </a:p>
            <a:p>
              <a:pPr marL="128111" marR="0" lvl="0" indent="-128111" defTabSz="685783"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pt-BR" sz="1400" b="0" i="1" u="none" strike="noStrike" kern="0" cap="none" spc="0" normalizeH="0" baseline="0" noProof="0">
                  <a:ln>
                    <a:noFill/>
                  </a:ln>
                  <a:solidFill>
                    <a:prstClr val="black"/>
                  </a:solidFill>
                  <a:effectLst/>
                  <a:uLnTx/>
                  <a:uFillTx/>
                  <a:cs typeface="Arial"/>
                  <a:sym typeface="Arial"/>
                </a:rPr>
                <a:t>What do the clients do (actions) when facing the problem?</a:t>
              </a:r>
              <a:endParaRPr kumimoji="0" lang="en-US" sz="1400" b="0" i="0" u="none" strike="noStrike" kern="0" cap="none" spc="0" normalizeH="0" baseline="0" noProof="0">
                <a:ln>
                  <a:noFill/>
                </a:ln>
                <a:solidFill>
                  <a:prstClr val="white">
                    <a:lumMod val="50000"/>
                  </a:prstClr>
                </a:solidFill>
                <a:effectLst/>
                <a:uLnTx/>
                <a:uFillTx/>
                <a:cs typeface="Calibri" panose="020F0502020204030204"/>
                <a:sym typeface="Arial"/>
              </a:endParaRPr>
            </a:p>
            <a:p>
              <a:pPr marL="128111" marR="0" lvl="0" indent="-128111" defTabSz="685783"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US" sz="1400" b="0" i="0" u="none" strike="noStrike" kern="0" cap="none" spc="0" normalizeH="0" baseline="0" noProof="0">
                <a:ln>
                  <a:noFill/>
                </a:ln>
                <a:solidFill>
                  <a:prstClr val="white">
                    <a:lumMod val="50000"/>
                  </a:prstClr>
                </a:solidFill>
                <a:effectLst/>
                <a:uLnTx/>
                <a:uFillTx/>
                <a:cs typeface="Calibri" panose="020F0502020204030204"/>
                <a:sym typeface="Arial"/>
              </a:endParaRPr>
            </a:p>
            <a:p>
              <a:pPr marL="0" marR="0" lvl="0" indent="0" defTabSz="685783" eaLnBrk="1" fontAlgn="auto" latinLnBrk="0" hangingPunct="1">
                <a:lnSpc>
                  <a:spcPct val="100000"/>
                </a:lnSpc>
                <a:spcBef>
                  <a:spcPts val="0"/>
                </a:spcBef>
                <a:spcAft>
                  <a:spcPts val="0"/>
                </a:spcAft>
                <a:buClrTx/>
                <a:buSzTx/>
                <a:buFont typeface="Arial"/>
                <a:buNone/>
                <a:tabLst/>
                <a:defRPr/>
              </a:pPr>
              <a:r>
                <a:rPr kumimoji="0" lang="pt-BR" sz="1400" b="0" i="1" u="none" strike="noStrike" kern="0" cap="none" spc="0" normalizeH="0" baseline="0" noProof="0">
                  <a:ln>
                    <a:noFill/>
                  </a:ln>
                  <a:solidFill>
                    <a:srgbClr val="000000"/>
                  </a:solidFill>
                  <a:effectLst/>
                  <a:uLnTx/>
                  <a:uFillTx/>
                  <a:cs typeface="Calibri"/>
                  <a:sym typeface="Arial"/>
                </a:rPr>
                <a:t>This refers to the feeling/action of customers before he gets in contact with your solution.</a:t>
              </a:r>
            </a:p>
          </p:txBody>
        </p:sp>
        <p:sp>
          <p:nvSpPr>
            <p:cNvPr id="52" name="TextBox 51"/>
            <p:cNvSpPr txBox="1"/>
            <p:nvPr/>
          </p:nvSpPr>
          <p:spPr>
            <a:xfrm>
              <a:off x="993510" y="2381024"/>
              <a:ext cx="1819070" cy="2186821"/>
            </a:xfrm>
            <a:prstGeom prst="rect">
              <a:avLst/>
            </a:prstGeom>
            <a:noFill/>
            <a:ln>
              <a:solidFill>
                <a:srgbClr val="E7E6E6">
                  <a:lumMod val="50000"/>
                </a:srgb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400" b="1" i="1" u="none" strike="noStrike" kern="0" cap="none" spc="0" normalizeH="0" baseline="0" noProof="0" dirty="0">
                  <a:ln>
                    <a:noFill/>
                  </a:ln>
                  <a:solidFill>
                    <a:srgbClr val="FF0000"/>
                  </a:solidFill>
                  <a:effectLst/>
                  <a:uLnTx/>
                  <a:uFillTx/>
                  <a:cs typeface="Arial"/>
                  <a:sym typeface="Arial"/>
                </a:rPr>
                <a:t>What is the product or service that you are offering?</a:t>
              </a:r>
              <a:endParaRPr kumimoji="0" lang="en-US" sz="1400" b="1" i="0" u="none" strike="noStrike" kern="0" cap="none" spc="0" normalizeH="0" baseline="0" noProof="0" dirty="0">
                <a:ln>
                  <a:noFill/>
                </a:ln>
                <a:solidFill>
                  <a:srgbClr val="FF0000"/>
                </a:solidFill>
                <a:effectLst/>
                <a:uLnTx/>
                <a:uFillTx/>
                <a:cs typeface="Arial"/>
                <a:sym typeface="Arial"/>
              </a:endParaRPr>
            </a:p>
            <a:p>
              <a:pPr algn="just" defTabSz="685783">
                <a:defRPr/>
              </a:pPr>
              <a:r>
                <a:rPr lang="en-US" sz="1400" b="0" i="0" dirty="0">
                  <a:effectLst/>
                  <a:latin typeface="Söhne"/>
                </a:rPr>
                <a:t>The offered product is a high-tech animal detection system for deep forest surveillance, identifying species via heat signatures and individual tigers through their unique stripe patterns. It alerts forest rangers with location-specific images of priority animals, such as tigers, for prompt conservation actions</a:t>
              </a:r>
              <a:endParaRPr kumimoji="0" lang="en-IN" sz="1400" b="0" i="0" u="none" strike="noStrike" kern="0" cap="none" spc="0" normalizeH="0" baseline="0" noProof="0" dirty="0">
                <a:ln>
                  <a:noFill/>
                </a:ln>
                <a:effectLst/>
                <a:uLnTx/>
                <a:uFillTx/>
                <a:cs typeface="Arial"/>
                <a:sym typeface="Arial"/>
              </a:endParaRPr>
            </a:p>
            <a:p>
              <a:pPr marL="0" marR="0" lvl="0" indent="0" algn="just" defTabSz="685783" eaLnBrk="1" fontAlgn="auto" latinLnBrk="0" hangingPunct="1">
                <a:lnSpc>
                  <a:spcPct val="100000"/>
                </a:lnSpc>
                <a:spcBef>
                  <a:spcPts val="0"/>
                </a:spcBef>
                <a:spcAft>
                  <a:spcPts val="0"/>
                </a:spcAft>
                <a:buClrTx/>
                <a:buSzTx/>
                <a:buFont typeface="Arial"/>
                <a:buNone/>
                <a:tabLst/>
                <a:defRPr/>
              </a:pPr>
              <a:endParaRPr kumimoji="0" lang="en-IN" sz="1400" b="0" i="0" u="none" strike="noStrike" kern="0" cap="none" spc="0" normalizeH="0" baseline="0" noProof="0" dirty="0">
                <a:ln>
                  <a:noFill/>
                </a:ln>
                <a:solidFill>
                  <a:prstClr val="white">
                    <a:lumMod val="50000"/>
                  </a:prstClr>
                </a:solidFill>
                <a:effectLst/>
                <a:uLnTx/>
                <a:uFillTx/>
                <a:cs typeface="Arial"/>
                <a:sym typeface="Arial"/>
              </a:endParaRPr>
            </a:p>
            <a:p>
              <a:pPr marL="0" marR="0" lvl="0" indent="0" algn="just" defTabSz="685783" eaLnBrk="1" fontAlgn="auto" latinLnBrk="0" hangingPunct="1">
                <a:lnSpc>
                  <a:spcPct val="100000"/>
                </a:lnSpc>
                <a:spcBef>
                  <a:spcPts val="0"/>
                </a:spcBef>
                <a:spcAft>
                  <a:spcPts val="0"/>
                </a:spcAft>
                <a:buClrTx/>
                <a:buSzTx/>
                <a:buFont typeface="Arial"/>
                <a:buNone/>
                <a:tabLst/>
                <a:defRPr/>
              </a:pPr>
              <a:endParaRPr kumimoji="0" lang="en-IN" sz="1400" b="0" i="0" u="none" strike="noStrike" kern="0" cap="none" spc="0" normalizeH="0" baseline="0" noProof="0" dirty="0">
                <a:ln>
                  <a:noFill/>
                </a:ln>
                <a:solidFill>
                  <a:prstClr val="white">
                    <a:lumMod val="50000"/>
                  </a:prstClr>
                </a:solidFill>
                <a:effectLst/>
                <a:uLnTx/>
                <a:uFillTx/>
                <a:cs typeface="Arial"/>
                <a:sym typeface="Arial"/>
              </a:endParaRPr>
            </a:p>
            <a:p>
              <a:pPr marL="0" marR="0" lvl="0" indent="0" algn="just" defTabSz="685783" eaLnBrk="1" fontAlgn="auto" latinLnBrk="0" hangingPunct="1">
                <a:lnSpc>
                  <a:spcPct val="100000"/>
                </a:lnSpc>
                <a:spcBef>
                  <a:spcPts val="0"/>
                </a:spcBef>
                <a:spcAft>
                  <a:spcPts val="0"/>
                </a:spcAft>
                <a:buClrTx/>
                <a:buSzTx/>
                <a:buFont typeface="Arial"/>
                <a:buNone/>
                <a:tabLst/>
                <a:defRPr/>
              </a:pPr>
              <a:endParaRPr kumimoji="0" lang="en-IN" sz="1400" b="0" i="0" u="none" strike="noStrike" kern="0" cap="none" spc="0" normalizeH="0" baseline="0" noProof="0" dirty="0">
                <a:ln>
                  <a:noFill/>
                </a:ln>
                <a:solidFill>
                  <a:prstClr val="white">
                    <a:lumMod val="50000"/>
                  </a:prstClr>
                </a:solidFill>
                <a:effectLst/>
                <a:uLnTx/>
                <a:uFillTx/>
                <a:cs typeface="Arial"/>
                <a:sym typeface="Arial"/>
              </a:endParaRPr>
            </a:p>
            <a:p>
              <a:pPr marL="0" marR="0" lvl="0" indent="0" algn="just" defTabSz="685783" eaLnBrk="1" fontAlgn="auto" latinLnBrk="0" hangingPunct="1">
                <a:lnSpc>
                  <a:spcPct val="100000"/>
                </a:lnSpc>
                <a:spcBef>
                  <a:spcPts val="0"/>
                </a:spcBef>
                <a:spcAft>
                  <a:spcPts val="0"/>
                </a:spcAft>
                <a:buClrTx/>
                <a:buSzTx/>
                <a:buFont typeface="Arial"/>
                <a:buNone/>
                <a:tabLst/>
                <a:defRPr/>
              </a:pPr>
              <a:endParaRPr kumimoji="0" lang="en-IN" sz="1400" b="0" i="0" u="none" strike="noStrike" kern="0" cap="none" spc="0" normalizeH="0" baseline="0" noProof="0" dirty="0">
                <a:ln>
                  <a:noFill/>
                </a:ln>
                <a:solidFill>
                  <a:prstClr val="white">
                    <a:lumMod val="50000"/>
                  </a:prstClr>
                </a:solidFill>
                <a:effectLst/>
                <a:uLnTx/>
                <a:uFillTx/>
                <a:cs typeface="Arial"/>
                <a:sym typeface="Arial"/>
              </a:endParaRPr>
            </a:p>
            <a:p>
              <a:pPr algn="just" defTabSz="685783">
                <a:defRPr/>
              </a:pPr>
              <a:r>
                <a:rPr lang="en-US" sz="1400" b="0" i="0" dirty="0">
                  <a:effectLst/>
                  <a:latin typeface="Söhne"/>
                </a:rPr>
                <a:t>Our offering relieves customer pains by providing accurate animal detection, real-time alerts, and efficient deep forest surveillance.</a:t>
              </a:r>
              <a:endParaRPr kumimoji="0" lang="en-US" sz="1400" b="0" i="0" u="none" strike="noStrike" kern="0" cap="none" spc="0" normalizeH="0" baseline="0" noProof="0" dirty="0">
                <a:ln>
                  <a:noFill/>
                </a:ln>
                <a:effectLst/>
                <a:uLnTx/>
                <a:uFillTx/>
                <a:cs typeface="Arial"/>
                <a:sym typeface="Wingdings" panose="05000000000000000000" pitchFamily="2" charset="2"/>
              </a:endParaRPr>
            </a:p>
            <a:p>
              <a:pPr marL="0" marR="0" lvl="0" indent="0" algn="just" defTabSz="685783" eaLnBrk="1" fontAlgn="auto" latinLnBrk="0" hangingPunct="1">
                <a:lnSpc>
                  <a:spcPct val="100000"/>
                </a:lnSpc>
                <a:spcBef>
                  <a:spcPts val="0"/>
                </a:spcBef>
                <a:spcAft>
                  <a:spcPts val="0"/>
                </a:spcAft>
                <a:buClrTx/>
                <a:buSzTx/>
                <a:buFont typeface="Arial"/>
                <a:buNone/>
                <a:tabLst/>
                <a:defRPr/>
              </a:pPr>
              <a:endParaRPr kumimoji="0" lang="en-IN" sz="1400" b="0" i="0" u="none" strike="noStrike" kern="0" cap="none" spc="0" normalizeH="0" baseline="0" noProof="0" dirty="0">
                <a:ln>
                  <a:noFill/>
                </a:ln>
                <a:solidFill>
                  <a:prstClr val="white">
                    <a:lumMod val="50000"/>
                  </a:prstClr>
                </a:solidFill>
                <a:effectLst/>
                <a:uLnTx/>
                <a:uFillTx/>
                <a:cs typeface="Arial"/>
                <a:sym typeface="Arial"/>
              </a:endParaRPr>
            </a:p>
          </p:txBody>
        </p:sp>
        <p:cxnSp>
          <p:nvCxnSpPr>
            <p:cNvPr id="53" name="Straight Connector 52"/>
            <p:cNvCxnSpPr>
              <a:cxnSpLocks/>
            </p:cNvCxnSpPr>
            <p:nvPr/>
          </p:nvCxnSpPr>
          <p:spPr>
            <a:xfrm flipH="1">
              <a:off x="2899064" y="3002224"/>
              <a:ext cx="92750" cy="0"/>
            </a:xfrm>
            <a:prstGeom prst="line">
              <a:avLst/>
            </a:prstGeom>
            <a:noFill/>
            <a:ln w="19050" cap="flat" cmpd="sng" algn="ctr">
              <a:solidFill>
                <a:srgbClr val="70AD47"/>
              </a:solidFill>
              <a:prstDash val="solid"/>
              <a:miter lim="800000"/>
            </a:ln>
            <a:effectLst/>
          </p:spPr>
        </p:cxnSp>
      </p:grpSp>
      <p:sp>
        <p:nvSpPr>
          <p:cNvPr id="8" name="Rectangle 7"/>
          <p:cNvSpPr/>
          <p:nvPr/>
        </p:nvSpPr>
        <p:spPr>
          <a:xfrm>
            <a:off x="8016362" y="4626289"/>
            <a:ext cx="1714342" cy="369332"/>
          </a:xfrm>
          <a:prstGeom prst="rect">
            <a:avLst/>
          </a:prstGeom>
        </p:spPr>
        <p:txBody>
          <a:bodyPr wrap="square">
            <a:spAutoFit/>
          </a:bodyPr>
          <a:lstStyle/>
          <a:p>
            <a:pPr algn="ctr"/>
            <a:r>
              <a:rPr lang="en-US" dirty="0"/>
              <a:t>FIT</a:t>
            </a:r>
          </a:p>
        </p:txBody>
      </p:sp>
      <p:sp>
        <p:nvSpPr>
          <p:cNvPr id="2" name="Rectangle 1"/>
          <p:cNvSpPr/>
          <p:nvPr/>
        </p:nvSpPr>
        <p:spPr>
          <a:xfrm>
            <a:off x="6286487" y="1477264"/>
            <a:ext cx="248786" cy="369332"/>
          </a:xfrm>
          <a:prstGeom prst="rect">
            <a:avLst/>
          </a:prstGeom>
        </p:spPr>
        <p:txBody>
          <a:bodyPr wrap="none">
            <a:spAutoFit/>
          </a:bodyPr>
          <a:lstStyle/>
          <a:p>
            <a:r>
              <a:rPr lang="en-US" dirty="0">
                <a:solidFill>
                  <a:srgbClr val="292929"/>
                </a:solidFill>
                <a:latin typeface="charter"/>
              </a:rPr>
              <a:t>.</a:t>
            </a:r>
            <a:endParaRPr lang="en-US" dirty="0"/>
          </a:p>
        </p:txBody>
      </p:sp>
      <p:sp>
        <p:nvSpPr>
          <p:cNvPr id="54" name="Rectangle 53"/>
          <p:cNvSpPr/>
          <p:nvPr/>
        </p:nvSpPr>
        <p:spPr>
          <a:xfrm>
            <a:off x="12203990" y="7922621"/>
            <a:ext cx="5629701" cy="1938992"/>
          </a:xfrm>
          <a:prstGeom prst="rect">
            <a:avLst/>
          </a:prstGeom>
          <a:solidFill>
            <a:srgbClr val="FFC000"/>
          </a:solidFill>
        </p:spPr>
        <p:txBody>
          <a:bodyPr wrap="square">
            <a:spAutoFit/>
          </a:bodyPr>
          <a:lstStyle/>
          <a:p>
            <a:pPr algn="just"/>
            <a:r>
              <a:rPr lang="en-US" sz="2400" dirty="0"/>
              <a:t>	</a:t>
            </a:r>
          </a:p>
          <a:p>
            <a:pPr algn="just"/>
            <a:r>
              <a:rPr lang="en-US" sz="2400" dirty="0"/>
              <a:t>	</a:t>
            </a:r>
            <a:r>
              <a:rPr lang="en-US" sz="2400" dirty="0">
                <a:latin typeface="+mj-lt"/>
              </a:rPr>
              <a:t>Demonstrate </a:t>
            </a:r>
            <a:r>
              <a:rPr lang="en-US" sz="2400" dirty="0">
                <a:solidFill>
                  <a:srgbClr val="292929"/>
                </a:solidFill>
                <a:latin typeface="+mj-lt"/>
              </a:rPr>
              <a:t>the fit between what you are offering and why people buy it. </a:t>
            </a:r>
            <a:r>
              <a:rPr lang="en-US" sz="2400" dirty="0">
                <a:latin typeface="+mj-lt"/>
              </a:rPr>
              <a:t>You must build on solution (products &amp; service) that match their needs ( pains &amp; gains).</a:t>
            </a:r>
          </a:p>
        </p:txBody>
      </p:sp>
      <p:pic>
        <p:nvPicPr>
          <p:cNvPr id="55" name="Graphic 27" descr="Target with solid fill">
            <a:extLst>
              <a:ext uri="{FF2B5EF4-FFF2-40B4-BE49-F238E27FC236}">
                <a16:creationId xmlns:a16="http://schemas.microsoft.com/office/drawing/2014/main" id="{0A6ECB55-4CA0-4244-AFAF-47071920EBD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42830" y="7922621"/>
            <a:ext cx="655576" cy="858078"/>
          </a:xfrm>
          <a:prstGeom prst="rect">
            <a:avLst/>
          </a:prstGeom>
        </p:spPr>
      </p:pic>
      <p:pic>
        <p:nvPicPr>
          <p:cNvPr id="3" name="Picture 2">
            <a:extLst>
              <a:ext uri="{FF2B5EF4-FFF2-40B4-BE49-F238E27FC236}">
                <a16:creationId xmlns:a16="http://schemas.microsoft.com/office/drawing/2014/main" id="{E314EF56-4EEC-1FFB-48A9-05A2BD4F22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16200" y="155873"/>
            <a:ext cx="4064163" cy="1483709"/>
          </a:xfrm>
          <a:prstGeom prst="rect">
            <a:avLst/>
          </a:prstGeom>
        </p:spPr>
      </p:pic>
    </p:spTree>
    <p:extLst>
      <p:ext uri="{BB962C8B-B14F-4D97-AF65-F5344CB8AC3E}">
        <p14:creationId xmlns:p14="http://schemas.microsoft.com/office/powerpoint/2010/main" val="106523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p:cNvSpPr txBox="1"/>
          <p:nvPr/>
        </p:nvSpPr>
        <p:spPr>
          <a:xfrm>
            <a:off x="405009" y="28190"/>
            <a:ext cx="11351678" cy="1178400"/>
          </a:xfrm>
          <a:prstGeom prst="rect">
            <a:avLst/>
          </a:prstGeom>
          <a:noFill/>
        </p:spPr>
        <p:txBody>
          <a:bodyPr wrap="square" lIns="137160" tIns="68580" rIns="137160" bIns="68580" rtlCol="0" anchor="t">
            <a:spAutoFit/>
          </a:bodyPr>
          <a:lstStyle/>
          <a:p>
            <a:pPr>
              <a:lnSpc>
                <a:spcPts val="8747"/>
              </a:lnSpc>
              <a:spcBef>
                <a:spcPct val="0"/>
              </a:spcBef>
            </a:pPr>
            <a:r>
              <a:rPr lang="en-US" sz="5400" b="1" dirty="0"/>
              <a:t>Solution</a:t>
            </a:r>
          </a:p>
        </p:txBody>
      </p:sp>
      <p:sp>
        <p:nvSpPr>
          <p:cNvPr id="110" name="Content Placeholder 2"/>
          <p:cNvSpPr txBox="1">
            <a:spLocks/>
          </p:cNvSpPr>
          <p:nvPr/>
        </p:nvSpPr>
        <p:spPr>
          <a:xfrm>
            <a:off x="955434" y="2043904"/>
            <a:ext cx="7045566" cy="4471196"/>
          </a:xfrm>
          <a:prstGeom prst="rect">
            <a:avLst/>
          </a:prstGeom>
          <a:ln>
            <a:solidFill>
              <a:schemeClr val="tx1"/>
            </a:solidFill>
          </a:ln>
        </p:spPr>
        <p:txBody>
          <a:bodyPr vert="horz" lIns="137160" tIns="68580" rIns="137160" bIns="6858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t>Describe your Solution:</a:t>
            </a:r>
          </a:p>
          <a:p>
            <a:pPr marL="0" indent="0">
              <a:buNone/>
            </a:pPr>
            <a:r>
              <a:rPr lang="en-GB" sz="2400" dirty="0"/>
              <a:t>We offer </a:t>
            </a:r>
            <a:r>
              <a:rPr lang="en-IN" sz="2400" b="0" i="0" dirty="0">
                <a:effectLst/>
                <a:latin typeface="Söhne"/>
              </a:rPr>
              <a:t>Wildlife Monitoring</a:t>
            </a:r>
            <a:r>
              <a:rPr lang="en-GB" sz="2400" dirty="0"/>
              <a:t> </a:t>
            </a:r>
            <a:endParaRPr lang="en-GB" sz="2400" dirty="0">
              <a:cs typeface="Calibri"/>
            </a:endParaRPr>
          </a:p>
          <a:p>
            <a:pPr marL="0" indent="0">
              <a:buNone/>
            </a:pPr>
            <a:endParaRPr lang="en-GB" sz="2400" dirty="0">
              <a:cs typeface="Calibri"/>
            </a:endParaRPr>
          </a:p>
          <a:p>
            <a:pPr marL="0" indent="0">
              <a:buNone/>
            </a:pPr>
            <a:r>
              <a:rPr lang="en-GB" sz="2400" dirty="0"/>
              <a:t>The details of our offering consist of:</a:t>
            </a:r>
            <a:endParaRPr lang="en-GB" sz="2400" dirty="0">
              <a:cs typeface="Calibri"/>
            </a:endParaRPr>
          </a:p>
          <a:p>
            <a:pPr marL="514350" indent="-514350">
              <a:buFont typeface="Arial" panose="020B0604020202020204" pitchFamily="34" charset="0"/>
              <a:buAutoNum type="arabicPeriod"/>
            </a:pPr>
            <a:r>
              <a:rPr lang="en-US" sz="2400" b="1" i="0" dirty="0">
                <a:effectLst/>
                <a:latin typeface="Söhne"/>
              </a:rPr>
              <a:t>Animal Detection Using Heat Signatures</a:t>
            </a:r>
          </a:p>
          <a:p>
            <a:pPr marL="514350" indent="-514350">
              <a:buFont typeface="Arial" panose="020B0604020202020204" pitchFamily="34" charset="0"/>
              <a:buAutoNum type="arabicPeriod"/>
            </a:pPr>
            <a:r>
              <a:rPr lang="it-IT" sz="2400" b="1" i="0" dirty="0">
                <a:effectLst/>
                <a:latin typeface="Söhne"/>
              </a:rPr>
              <a:t>Tiger Identification via Stripe Patterns</a:t>
            </a:r>
          </a:p>
          <a:p>
            <a:pPr marL="514350" indent="-514350">
              <a:buFont typeface="Arial" panose="020B0604020202020204" pitchFamily="34" charset="0"/>
              <a:buAutoNum type="arabicPeriod"/>
            </a:pPr>
            <a:r>
              <a:rPr lang="en-US" sz="2400" b="1" i="0" dirty="0">
                <a:effectLst/>
                <a:latin typeface="Söhne"/>
              </a:rPr>
              <a:t>Deep Forest Surveillance and Alert System</a:t>
            </a:r>
            <a:endParaRPr lang="en-GB" sz="2400" dirty="0">
              <a:cs typeface="Calibri"/>
            </a:endParaRPr>
          </a:p>
          <a:p>
            <a:pPr marL="0" indent="0">
              <a:buNone/>
            </a:pPr>
            <a:endParaRPr lang="en-GB" sz="2400" dirty="0">
              <a:cs typeface="Calibri"/>
            </a:endParaRPr>
          </a:p>
          <a:p>
            <a:pPr marL="0" indent="0">
              <a:buNone/>
            </a:pPr>
            <a:endParaRPr lang="en-GB" sz="2700" dirty="0">
              <a:cs typeface="Calibri"/>
            </a:endParaRPr>
          </a:p>
          <a:p>
            <a:pPr marL="0" indent="0">
              <a:buNone/>
            </a:pPr>
            <a:endParaRPr lang="en-GB" sz="2100" dirty="0">
              <a:cs typeface="Calibri"/>
            </a:endParaRPr>
          </a:p>
        </p:txBody>
      </p:sp>
      <p:sp>
        <p:nvSpPr>
          <p:cNvPr id="13" name="TextBox 12">
            <a:extLst>
              <a:ext uri="{FF2B5EF4-FFF2-40B4-BE49-F238E27FC236}">
                <a16:creationId xmlns:a16="http://schemas.microsoft.com/office/drawing/2014/main" id="{437D10F2-D825-4F14-8721-CF5105D60893}"/>
              </a:ext>
            </a:extLst>
          </p:cNvPr>
          <p:cNvSpPr txBox="1"/>
          <p:nvPr/>
        </p:nvSpPr>
        <p:spPr>
          <a:xfrm>
            <a:off x="16121867" y="905672"/>
            <a:ext cx="1422954" cy="623248"/>
          </a:xfrm>
          <a:prstGeom prst="rect">
            <a:avLst/>
          </a:prstGeom>
          <a:noFill/>
        </p:spPr>
        <p:txBody>
          <a:bodyPr wrap="square" lIns="68580" tIns="34290" rIns="68580" bIns="34290" rtlCol="0" anchor="t">
            <a:spAutoFit/>
          </a:bodyPr>
          <a:lstStyle/>
          <a:p>
            <a:pPr algn="ctr"/>
            <a:r>
              <a:rPr lang="en-US" b="1" dirty="0"/>
              <a:t>Place your logo here</a:t>
            </a:r>
            <a:endParaRPr lang="en-ZA" b="1" dirty="0"/>
          </a:p>
        </p:txBody>
      </p:sp>
      <p:sp>
        <p:nvSpPr>
          <p:cNvPr id="14" name="Rectangle 13">
            <a:extLst>
              <a:ext uri="{FF2B5EF4-FFF2-40B4-BE49-F238E27FC236}">
                <a16:creationId xmlns:a16="http://schemas.microsoft.com/office/drawing/2014/main" id="{5DE34494-019C-4AF1-907B-33245967C575}"/>
              </a:ext>
            </a:extLst>
          </p:cNvPr>
          <p:cNvSpPr/>
          <p:nvPr/>
        </p:nvSpPr>
        <p:spPr>
          <a:xfrm>
            <a:off x="15849600" y="572954"/>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sp>
        <p:nvSpPr>
          <p:cNvPr id="2" name="Rectangle 1"/>
          <p:cNvSpPr/>
          <p:nvPr/>
        </p:nvSpPr>
        <p:spPr>
          <a:xfrm>
            <a:off x="8839200" y="2043904"/>
            <a:ext cx="5867400" cy="3600986"/>
          </a:xfrm>
          <a:prstGeom prst="rect">
            <a:avLst/>
          </a:prstGeom>
          <a:ln>
            <a:solidFill>
              <a:schemeClr val="tx1"/>
            </a:solidFill>
          </a:ln>
        </p:spPr>
        <p:txBody>
          <a:bodyPr wrap="square">
            <a:spAutoFit/>
          </a:bodyPr>
          <a:lstStyle/>
          <a:p>
            <a:r>
              <a:rPr lang="en-GB" sz="2800" b="1" dirty="0"/>
              <a:t>List the Benefits of Your solutions</a:t>
            </a:r>
          </a:p>
          <a:p>
            <a:r>
              <a:rPr lang="en-GB" sz="2800" b="1" dirty="0"/>
              <a:t>1. </a:t>
            </a:r>
            <a:r>
              <a:rPr lang="en-IN" sz="2800" b="1" i="0" dirty="0">
                <a:effectLst/>
                <a:latin typeface="Söhne"/>
              </a:rPr>
              <a:t>Enhanced Wildlife Conservation</a:t>
            </a:r>
            <a:endParaRPr lang="en-GB" sz="2800" b="1" dirty="0"/>
          </a:p>
          <a:p>
            <a:endParaRPr lang="en-GB" sz="2800" b="1" dirty="0"/>
          </a:p>
          <a:p>
            <a:r>
              <a:rPr lang="en-GB" sz="2800" b="1" dirty="0"/>
              <a:t>2. </a:t>
            </a:r>
            <a:r>
              <a:rPr lang="en-IN" sz="2800" b="1" i="0" dirty="0">
                <a:effectLst/>
                <a:latin typeface="Söhne"/>
              </a:rPr>
              <a:t>Efficient Surveillance</a:t>
            </a:r>
            <a:endParaRPr lang="en-GB" sz="2800" b="1" dirty="0"/>
          </a:p>
          <a:p>
            <a:endParaRPr lang="en-GB" sz="2800" b="1" dirty="0"/>
          </a:p>
          <a:p>
            <a:endParaRPr lang="en-GB" sz="2800" b="1" dirty="0"/>
          </a:p>
          <a:p>
            <a:endParaRPr lang="en-GB" sz="2000" b="1" dirty="0">
              <a:cs typeface="Calibri"/>
            </a:endParaRPr>
          </a:p>
          <a:p>
            <a:endParaRPr lang="en-GB" sz="2000" b="1" dirty="0">
              <a:cs typeface="Calibri"/>
            </a:endParaRPr>
          </a:p>
          <a:p>
            <a:endParaRPr lang="en-GB" sz="2000" b="1" dirty="0">
              <a:cs typeface="Calibri"/>
            </a:endParaRPr>
          </a:p>
        </p:txBody>
      </p:sp>
      <p:pic>
        <p:nvPicPr>
          <p:cNvPr id="3" name="Picture 2">
            <a:extLst>
              <a:ext uri="{FF2B5EF4-FFF2-40B4-BE49-F238E27FC236}">
                <a16:creationId xmlns:a16="http://schemas.microsoft.com/office/drawing/2014/main" id="{D7990FB2-688B-5615-8900-C3606DF9D3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0" y="462302"/>
            <a:ext cx="4064163" cy="1483709"/>
          </a:xfrm>
          <a:prstGeom prst="rect">
            <a:avLst/>
          </a:prstGeom>
        </p:spPr>
      </p:pic>
    </p:spTree>
    <p:extLst>
      <p:ext uri="{BB962C8B-B14F-4D97-AF65-F5344CB8AC3E}">
        <p14:creationId xmlns:p14="http://schemas.microsoft.com/office/powerpoint/2010/main" val="2879469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5"/>
          <p:cNvSpPr txBox="1"/>
          <p:nvPr/>
        </p:nvSpPr>
        <p:spPr>
          <a:xfrm>
            <a:off x="381000" y="0"/>
            <a:ext cx="12338484" cy="1019574"/>
          </a:xfrm>
          <a:prstGeom prst="rect">
            <a:avLst/>
          </a:prstGeom>
        </p:spPr>
        <p:txBody>
          <a:bodyPr wrap="square" lIns="0" tIns="0" rIns="0" bIns="0" rtlCol="0" anchor="t">
            <a:spAutoFit/>
          </a:bodyPr>
          <a:lstStyle/>
          <a:p>
            <a:pPr>
              <a:lnSpc>
                <a:spcPts val="8747"/>
              </a:lnSpc>
            </a:pPr>
            <a:r>
              <a:rPr lang="en-US" sz="5400" b="1" dirty="0"/>
              <a:t>Competition Analysis</a:t>
            </a:r>
          </a:p>
        </p:txBody>
      </p:sp>
      <p:sp>
        <p:nvSpPr>
          <p:cNvPr id="36" name="TextBox 35">
            <a:extLst>
              <a:ext uri="{FF2B5EF4-FFF2-40B4-BE49-F238E27FC236}">
                <a16:creationId xmlns:a16="http://schemas.microsoft.com/office/drawing/2014/main" id="{437D10F2-D825-4F14-8721-CF5105D60893}"/>
              </a:ext>
            </a:extLst>
          </p:cNvPr>
          <p:cNvSpPr txBox="1"/>
          <p:nvPr/>
        </p:nvSpPr>
        <p:spPr>
          <a:xfrm>
            <a:off x="16121566" y="794080"/>
            <a:ext cx="1422954" cy="623248"/>
          </a:xfrm>
          <a:prstGeom prst="rect">
            <a:avLst/>
          </a:prstGeom>
          <a:noFill/>
        </p:spPr>
        <p:txBody>
          <a:bodyPr wrap="square" lIns="68580" tIns="34290" rIns="68580" bIns="34290" rtlCol="0" anchor="t">
            <a:spAutoFit/>
          </a:bodyPr>
          <a:lstStyle/>
          <a:p>
            <a:pPr algn="ctr"/>
            <a:r>
              <a:rPr lang="en-US" b="1" dirty="0"/>
              <a:t>Place your logo here</a:t>
            </a:r>
            <a:endParaRPr lang="en-ZA" b="1" dirty="0"/>
          </a:p>
        </p:txBody>
      </p:sp>
      <p:sp>
        <p:nvSpPr>
          <p:cNvPr id="37" name="Rectangle 36">
            <a:extLst>
              <a:ext uri="{FF2B5EF4-FFF2-40B4-BE49-F238E27FC236}">
                <a16:creationId xmlns:a16="http://schemas.microsoft.com/office/drawing/2014/main" id="{5DE34494-019C-4AF1-907B-33245967C575}"/>
              </a:ext>
            </a:extLst>
          </p:cNvPr>
          <p:cNvSpPr/>
          <p:nvPr/>
        </p:nvSpPr>
        <p:spPr>
          <a:xfrm>
            <a:off x="15925800" y="315439"/>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graphicFrame>
        <p:nvGraphicFramePr>
          <p:cNvPr id="7" name="Table 6"/>
          <p:cNvGraphicFramePr>
            <a:graphicFrameLocks noGrp="1"/>
          </p:cNvGraphicFramePr>
          <p:nvPr>
            <p:extLst>
              <p:ext uri="{D42A27DB-BD31-4B8C-83A1-F6EECF244321}">
                <p14:modId xmlns:p14="http://schemas.microsoft.com/office/powerpoint/2010/main" val="1319138328"/>
              </p:ext>
            </p:extLst>
          </p:nvPr>
        </p:nvGraphicFramePr>
        <p:xfrm>
          <a:off x="1143000" y="1895968"/>
          <a:ext cx="15316200" cy="8391030"/>
        </p:xfrm>
        <a:graphic>
          <a:graphicData uri="http://schemas.openxmlformats.org/drawingml/2006/table">
            <a:tbl>
              <a:tblPr firstRow="1" bandRow="1">
                <a:tableStyleId>{93296810-A885-4BE3-A3E7-6D5BEEA58F35}</a:tableStyleId>
              </a:tblPr>
              <a:tblGrid>
                <a:gridCol w="2552700">
                  <a:extLst>
                    <a:ext uri="{9D8B030D-6E8A-4147-A177-3AD203B41FA5}">
                      <a16:colId xmlns:a16="http://schemas.microsoft.com/office/drawing/2014/main" val="666748423"/>
                    </a:ext>
                  </a:extLst>
                </a:gridCol>
                <a:gridCol w="2552700">
                  <a:extLst>
                    <a:ext uri="{9D8B030D-6E8A-4147-A177-3AD203B41FA5}">
                      <a16:colId xmlns:a16="http://schemas.microsoft.com/office/drawing/2014/main" val="837611741"/>
                    </a:ext>
                  </a:extLst>
                </a:gridCol>
                <a:gridCol w="2552700">
                  <a:extLst>
                    <a:ext uri="{9D8B030D-6E8A-4147-A177-3AD203B41FA5}">
                      <a16:colId xmlns:a16="http://schemas.microsoft.com/office/drawing/2014/main" val="2522811997"/>
                    </a:ext>
                  </a:extLst>
                </a:gridCol>
                <a:gridCol w="2552700">
                  <a:extLst>
                    <a:ext uri="{9D8B030D-6E8A-4147-A177-3AD203B41FA5}">
                      <a16:colId xmlns:a16="http://schemas.microsoft.com/office/drawing/2014/main" val="2808365038"/>
                    </a:ext>
                  </a:extLst>
                </a:gridCol>
                <a:gridCol w="2552700">
                  <a:extLst>
                    <a:ext uri="{9D8B030D-6E8A-4147-A177-3AD203B41FA5}">
                      <a16:colId xmlns:a16="http://schemas.microsoft.com/office/drawing/2014/main" val="842314674"/>
                    </a:ext>
                  </a:extLst>
                </a:gridCol>
                <a:gridCol w="2552700">
                  <a:extLst>
                    <a:ext uri="{9D8B030D-6E8A-4147-A177-3AD203B41FA5}">
                      <a16:colId xmlns:a16="http://schemas.microsoft.com/office/drawing/2014/main" val="3630476225"/>
                    </a:ext>
                  </a:extLst>
                </a:gridCol>
              </a:tblGrid>
              <a:tr h="981407">
                <a:tc>
                  <a:txBody>
                    <a:bodyPr/>
                    <a:lstStyle/>
                    <a:p>
                      <a:pPr algn="ctr"/>
                      <a:r>
                        <a:rPr lang="en-US" sz="2400" b="1" dirty="0">
                          <a:solidFill>
                            <a:schemeClr val="tx1"/>
                          </a:solidFill>
                        </a:rPr>
                        <a:t>Benefits </a:t>
                      </a:r>
                    </a:p>
                  </a:txBody>
                  <a:tcPr/>
                </a:tc>
                <a:tc>
                  <a:txBody>
                    <a:bodyPr/>
                    <a:lstStyle/>
                    <a:p>
                      <a:pPr algn="ctr"/>
                      <a:r>
                        <a:rPr lang="en-US" sz="2400" b="1" dirty="0">
                          <a:solidFill>
                            <a:schemeClr val="tx1"/>
                          </a:solidFill>
                        </a:rPr>
                        <a:t>Competitor 1</a:t>
                      </a:r>
                    </a:p>
                  </a:txBody>
                  <a:tcPr/>
                </a:tc>
                <a:tc>
                  <a:txBody>
                    <a:bodyPr/>
                    <a:lstStyle/>
                    <a:p>
                      <a:pPr algn="ctr"/>
                      <a:r>
                        <a:rPr lang="en-US" sz="2400" b="1" dirty="0">
                          <a:solidFill>
                            <a:schemeClr val="tx1"/>
                          </a:solidFill>
                        </a:rPr>
                        <a:t>Competitor 2</a:t>
                      </a:r>
                    </a:p>
                  </a:txBody>
                  <a:tcPr/>
                </a:tc>
                <a:tc>
                  <a:txBody>
                    <a:bodyPr/>
                    <a:lstStyle/>
                    <a:p>
                      <a:pPr algn="ctr"/>
                      <a:r>
                        <a:rPr lang="en-US" sz="2400" b="1" dirty="0">
                          <a:solidFill>
                            <a:schemeClr val="tx1"/>
                          </a:solidFill>
                        </a:rPr>
                        <a:t>Competitor 3</a:t>
                      </a:r>
                    </a:p>
                  </a:txBody>
                  <a:tcPr/>
                </a:tc>
                <a:tc>
                  <a:txBody>
                    <a:bodyPr/>
                    <a:lstStyle/>
                    <a:p>
                      <a:pPr algn="ctr"/>
                      <a:r>
                        <a:rPr lang="en-US" sz="2400" b="1" dirty="0">
                          <a:solidFill>
                            <a:schemeClr val="tx1"/>
                          </a:solidFill>
                        </a:rPr>
                        <a:t>Competitor 4</a:t>
                      </a:r>
                    </a:p>
                  </a:txBody>
                  <a:tcPr/>
                </a:tc>
                <a:tc>
                  <a:txBody>
                    <a:bodyPr/>
                    <a:lstStyle/>
                    <a:p>
                      <a:pPr algn="ctr"/>
                      <a:r>
                        <a:rPr lang="en-US" sz="2400" b="1" dirty="0">
                          <a:solidFill>
                            <a:schemeClr val="tx1"/>
                          </a:solidFill>
                        </a:rPr>
                        <a:t>Your Venture </a:t>
                      </a:r>
                    </a:p>
                  </a:txBody>
                  <a:tcPr/>
                </a:tc>
                <a:extLst>
                  <a:ext uri="{0D108BD9-81ED-4DB2-BD59-A6C34878D82A}">
                    <a16:rowId xmlns:a16="http://schemas.microsoft.com/office/drawing/2014/main" val="1806830575"/>
                  </a:ext>
                </a:extLst>
              </a:tr>
              <a:tr h="1030477">
                <a:tc>
                  <a:txBody>
                    <a:bodyPr/>
                    <a:lstStyle/>
                    <a:p>
                      <a:r>
                        <a:rPr lang="en-US" dirty="0"/>
                        <a:t>Product</a:t>
                      </a:r>
                    </a:p>
                  </a:txBody>
                  <a:tcPr/>
                </a:tc>
                <a:tc>
                  <a:txBody>
                    <a:bodyPr/>
                    <a:lstStyle/>
                    <a:p>
                      <a:r>
                        <a:rPr lang="en-US" dirty="0"/>
                        <a:t>ORLOV Trail cam</a:t>
                      </a:r>
                    </a:p>
                  </a:txBody>
                  <a:tcPr/>
                </a:tc>
                <a:tc>
                  <a:txBody>
                    <a:bodyPr/>
                    <a:lstStyle/>
                    <a:p>
                      <a:r>
                        <a:rPr lang="en-US" dirty="0"/>
                        <a:t>Philips CCTV</a:t>
                      </a:r>
                    </a:p>
                  </a:txBody>
                  <a:tcPr/>
                </a:tc>
                <a:tc>
                  <a:txBody>
                    <a:bodyPr/>
                    <a:lstStyle/>
                    <a:p>
                      <a:r>
                        <a:rPr lang="en-US" dirty="0" err="1"/>
                        <a:t>Browing</a:t>
                      </a:r>
                      <a:r>
                        <a:rPr lang="en-US" dirty="0"/>
                        <a:t> Trail cam</a:t>
                      </a:r>
                    </a:p>
                  </a:txBody>
                  <a:tcPr/>
                </a:tc>
                <a:tc>
                  <a:txBody>
                    <a:bodyPr/>
                    <a:lstStyle/>
                    <a:p>
                      <a:r>
                        <a:rPr lang="en-US" dirty="0" err="1"/>
                        <a:t>Trueview</a:t>
                      </a:r>
                      <a:r>
                        <a:rPr lang="en-US" dirty="0"/>
                        <a:t> CCTV</a:t>
                      </a:r>
                    </a:p>
                  </a:txBody>
                  <a:tcPr/>
                </a:tc>
                <a:tc>
                  <a:txBody>
                    <a:bodyPr/>
                    <a:lstStyle/>
                    <a:p>
                      <a:r>
                        <a:rPr lang="en-US" sz="1800" dirty="0">
                          <a:solidFill>
                            <a:srgbClr val="000000"/>
                          </a:solidFill>
                          <a:latin typeface="Avenir"/>
                        </a:rPr>
                        <a:t>Animal Detection &amp; Surveillance System</a:t>
                      </a:r>
                      <a:endParaRPr lang="en-US" dirty="0"/>
                    </a:p>
                  </a:txBody>
                  <a:tcPr/>
                </a:tc>
                <a:extLst>
                  <a:ext uri="{0D108BD9-81ED-4DB2-BD59-A6C34878D82A}">
                    <a16:rowId xmlns:a16="http://schemas.microsoft.com/office/drawing/2014/main" val="584068931"/>
                  </a:ext>
                </a:extLst>
              </a:tr>
              <a:tr h="981407">
                <a:tc>
                  <a:txBody>
                    <a:bodyPr/>
                    <a:lstStyle/>
                    <a:p>
                      <a:r>
                        <a:rPr lang="en-US" dirty="0"/>
                        <a:t>Price </a:t>
                      </a:r>
                    </a:p>
                  </a:txBody>
                  <a:tcPr/>
                </a:tc>
                <a:tc>
                  <a:txBody>
                    <a:bodyPr/>
                    <a:lstStyle/>
                    <a:p>
                      <a:r>
                        <a:rPr lang="en-US" dirty="0"/>
                        <a:t>10000 Per module</a:t>
                      </a:r>
                    </a:p>
                  </a:txBody>
                  <a:tcPr/>
                </a:tc>
                <a:tc>
                  <a:txBody>
                    <a:bodyPr/>
                    <a:lstStyle/>
                    <a:p>
                      <a:r>
                        <a:rPr lang="en-US" dirty="0"/>
                        <a:t>7000 per module</a:t>
                      </a:r>
                    </a:p>
                  </a:txBody>
                  <a:tcPr/>
                </a:tc>
                <a:tc>
                  <a:txBody>
                    <a:bodyPr/>
                    <a:lstStyle/>
                    <a:p>
                      <a:r>
                        <a:rPr lang="en-US" dirty="0"/>
                        <a:t>15000 pre unit</a:t>
                      </a:r>
                    </a:p>
                  </a:txBody>
                  <a:tcPr/>
                </a:tc>
                <a:tc>
                  <a:txBody>
                    <a:bodyPr/>
                    <a:lstStyle/>
                    <a:p>
                      <a:r>
                        <a:rPr lang="en-US" dirty="0"/>
                        <a:t>75000 pre unit</a:t>
                      </a:r>
                    </a:p>
                  </a:txBody>
                  <a:tcPr/>
                </a:tc>
                <a:tc>
                  <a:txBody>
                    <a:bodyPr/>
                    <a:lstStyle/>
                    <a:p>
                      <a:r>
                        <a:rPr lang="en-US" dirty="0"/>
                        <a:t>1000 per module</a:t>
                      </a:r>
                    </a:p>
                  </a:txBody>
                  <a:tcPr/>
                </a:tc>
                <a:extLst>
                  <a:ext uri="{0D108BD9-81ED-4DB2-BD59-A6C34878D82A}">
                    <a16:rowId xmlns:a16="http://schemas.microsoft.com/office/drawing/2014/main" val="3832088801"/>
                  </a:ext>
                </a:extLst>
              </a:tr>
              <a:tr h="981407">
                <a:tc>
                  <a:txBody>
                    <a:bodyPr/>
                    <a:lstStyle/>
                    <a:p>
                      <a:r>
                        <a:rPr lang="en-US" dirty="0"/>
                        <a:t>Branding channels </a:t>
                      </a:r>
                    </a:p>
                  </a:txBody>
                  <a:tcPr/>
                </a:tc>
                <a:tc>
                  <a:txBody>
                    <a:bodyPr/>
                    <a:lstStyle/>
                    <a:p>
                      <a:r>
                        <a:rPr lang="en-US" dirty="0"/>
                        <a:t>online</a:t>
                      </a:r>
                    </a:p>
                  </a:txBody>
                  <a:tcPr/>
                </a:tc>
                <a:tc>
                  <a:txBody>
                    <a:bodyPr/>
                    <a:lstStyle/>
                    <a:p>
                      <a:r>
                        <a:rPr lang="en-US" dirty="0"/>
                        <a:t>Online, Stores</a:t>
                      </a:r>
                    </a:p>
                  </a:txBody>
                  <a:tcPr/>
                </a:tc>
                <a:tc>
                  <a:txBody>
                    <a:bodyPr/>
                    <a:lstStyle/>
                    <a:p>
                      <a:r>
                        <a:rPr lang="en-US" dirty="0"/>
                        <a:t>Online</a:t>
                      </a:r>
                    </a:p>
                    <a:p>
                      <a:endParaRPr lang="en-US" dirty="0"/>
                    </a:p>
                  </a:txBody>
                  <a:tcPr/>
                </a:tc>
                <a:tc>
                  <a:txBody>
                    <a:bodyPr/>
                    <a:lstStyle/>
                    <a:p>
                      <a:r>
                        <a:rPr lang="en-US" dirty="0"/>
                        <a:t>online</a:t>
                      </a:r>
                    </a:p>
                  </a:txBody>
                  <a:tcPr/>
                </a:tc>
                <a:tc>
                  <a:txBody>
                    <a:bodyPr/>
                    <a:lstStyle/>
                    <a:p>
                      <a:r>
                        <a:rPr lang="en-US" dirty="0"/>
                        <a:t>Online</a:t>
                      </a:r>
                    </a:p>
                  </a:txBody>
                  <a:tcPr/>
                </a:tc>
                <a:extLst>
                  <a:ext uri="{0D108BD9-81ED-4DB2-BD59-A6C34878D82A}">
                    <a16:rowId xmlns:a16="http://schemas.microsoft.com/office/drawing/2014/main" val="457005780"/>
                  </a:ext>
                </a:extLst>
              </a:tr>
              <a:tr h="981407">
                <a:tc>
                  <a:txBody>
                    <a:bodyPr/>
                    <a:lstStyle/>
                    <a:p>
                      <a:r>
                        <a:rPr lang="en-US" dirty="0"/>
                        <a:t>Packaging</a:t>
                      </a:r>
                    </a:p>
                  </a:txBody>
                  <a:tcPr/>
                </a:tc>
                <a:tc>
                  <a:txBody>
                    <a:bodyPr/>
                    <a:lstStyle/>
                    <a:p>
                      <a:r>
                        <a:rPr lang="en-US" dirty="0"/>
                        <a:t>Yes</a:t>
                      </a:r>
                    </a:p>
                  </a:txBody>
                  <a:tcPr/>
                </a:tc>
                <a:tc>
                  <a:txBody>
                    <a:bodyPr/>
                    <a:lstStyle/>
                    <a:p>
                      <a:r>
                        <a:rPr lang="en-US" dirty="0"/>
                        <a:t>Yes</a:t>
                      </a:r>
                    </a:p>
                  </a:txBody>
                  <a:tcPr/>
                </a:tc>
                <a:tc>
                  <a:txBody>
                    <a:bodyPr/>
                    <a:lstStyle/>
                    <a:p>
                      <a:r>
                        <a:rPr lang="en-US" dirty="0"/>
                        <a:t>Yes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3498795634"/>
                  </a:ext>
                </a:extLst>
              </a:tr>
              <a:tr h="981407">
                <a:tc>
                  <a:txBody>
                    <a:bodyPr/>
                    <a:lstStyle/>
                    <a:p>
                      <a:r>
                        <a:rPr lang="en-US" dirty="0"/>
                        <a:t>Market reviews </a:t>
                      </a:r>
                    </a:p>
                  </a:txBody>
                  <a:tcPr/>
                </a:tc>
                <a:tc>
                  <a:txBody>
                    <a:bodyPr/>
                    <a:lstStyle/>
                    <a:p>
                      <a:r>
                        <a:rPr lang="en-US" dirty="0"/>
                        <a:t>3 star</a:t>
                      </a:r>
                    </a:p>
                  </a:txBody>
                  <a:tcPr/>
                </a:tc>
                <a:tc>
                  <a:txBody>
                    <a:bodyPr/>
                    <a:lstStyle/>
                    <a:p>
                      <a:r>
                        <a:rPr lang="en-US" dirty="0"/>
                        <a:t>5 Star</a:t>
                      </a:r>
                    </a:p>
                  </a:txBody>
                  <a:tcPr/>
                </a:tc>
                <a:tc>
                  <a:txBody>
                    <a:bodyPr/>
                    <a:lstStyle/>
                    <a:p>
                      <a:r>
                        <a:rPr lang="en-US" dirty="0"/>
                        <a:t>4.4 star</a:t>
                      </a:r>
                    </a:p>
                  </a:txBody>
                  <a:tcPr/>
                </a:tc>
                <a:tc>
                  <a:txBody>
                    <a:bodyPr/>
                    <a:lstStyle/>
                    <a:p>
                      <a:r>
                        <a:rPr lang="en-US" dirty="0"/>
                        <a:t>3.6 star</a:t>
                      </a:r>
                    </a:p>
                  </a:txBody>
                  <a:tcPr/>
                </a:tc>
                <a:tc>
                  <a:txBody>
                    <a:bodyPr/>
                    <a:lstStyle/>
                    <a:p>
                      <a:r>
                        <a:rPr lang="en-US" dirty="0"/>
                        <a:t>5</a:t>
                      </a:r>
                    </a:p>
                  </a:txBody>
                  <a:tcPr/>
                </a:tc>
                <a:extLst>
                  <a:ext uri="{0D108BD9-81ED-4DB2-BD59-A6C34878D82A}">
                    <a16:rowId xmlns:a16="http://schemas.microsoft.com/office/drawing/2014/main" val="1009763486"/>
                  </a:ext>
                </a:extLst>
              </a:tr>
              <a:tr h="1472111">
                <a:tc>
                  <a:txBody>
                    <a:bodyPr/>
                    <a:lstStyle/>
                    <a:p>
                      <a:r>
                        <a:rPr lang="en-US" dirty="0"/>
                        <a:t>UVP</a:t>
                      </a:r>
                    </a:p>
                  </a:txBody>
                  <a:tcPr/>
                </a:tc>
                <a:tc>
                  <a:txBody>
                    <a:bodyPr/>
                    <a:lstStyle/>
                    <a:p>
                      <a:r>
                        <a:rPr lang="en-US" dirty="0"/>
                        <a:t>Night vison,</a:t>
                      </a:r>
                      <a:br>
                        <a:rPr lang="en-US" dirty="0"/>
                      </a:br>
                      <a:r>
                        <a:rPr lang="en-US" dirty="0"/>
                        <a:t>Motion detection</a:t>
                      </a:r>
                    </a:p>
                  </a:txBody>
                  <a:tcPr/>
                </a:tc>
                <a:tc>
                  <a:txBody>
                    <a:bodyPr/>
                    <a:lstStyle/>
                    <a:p>
                      <a:r>
                        <a:rPr lang="en-US" dirty="0"/>
                        <a:t>Easy Available ,</a:t>
                      </a:r>
                      <a:br>
                        <a:rPr lang="en-US" dirty="0"/>
                      </a:br>
                      <a:r>
                        <a:rPr lang="en-US" dirty="0"/>
                        <a:t>2 way talk…</a:t>
                      </a:r>
                    </a:p>
                  </a:txBody>
                  <a:tcPr/>
                </a:tc>
                <a:tc>
                  <a:txBody>
                    <a:bodyPr/>
                    <a:lstStyle/>
                    <a:p>
                      <a:r>
                        <a:rPr lang="en-US" dirty="0"/>
                        <a:t>Wall mount, legal in the state of California</a:t>
                      </a:r>
                    </a:p>
                  </a:txBody>
                  <a:tcPr/>
                </a:tc>
                <a:tc>
                  <a:txBody>
                    <a:bodyPr/>
                    <a:lstStyle/>
                    <a:p>
                      <a:r>
                        <a:rPr lang="en-US" dirty="0"/>
                        <a:t>Solar powered </a:t>
                      </a:r>
                    </a:p>
                  </a:txBody>
                  <a:tcPr/>
                </a:tc>
                <a:tc>
                  <a:txBody>
                    <a:bodyPr/>
                    <a:lstStyle/>
                    <a:p>
                      <a:r>
                        <a:rPr lang="en-US" sz="1800" b="0" i="0" kern="1200" dirty="0">
                          <a:solidFill>
                            <a:schemeClr val="dk1"/>
                          </a:solidFill>
                          <a:effectLst/>
                          <a:latin typeface="+mn-lt"/>
                          <a:ea typeface="+mn-ea"/>
                          <a:cs typeface="+mn-cs"/>
                        </a:rPr>
                        <a:t>thermal imaging and image recognition </a:t>
                      </a:r>
                      <a:br>
                        <a:rPr lang="en-US" sz="1800" b="0" i="0" kern="1200" dirty="0">
                          <a:solidFill>
                            <a:schemeClr val="dk1"/>
                          </a:solidFill>
                          <a:effectLst/>
                          <a:latin typeface="+mn-lt"/>
                          <a:ea typeface="+mn-ea"/>
                          <a:cs typeface="+mn-cs"/>
                        </a:rPr>
                      </a:br>
                      <a:r>
                        <a:rPr lang="en-IN" sz="1800" b="0" i="0" kern="1200" dirty="0">
                          <a:solidFill>
                            <a:schemeClr val="dk1"/>
                          </a:solidFill>
                          <a:effectLst/>
                          <a:latin typeface="+mn-lt"/>
                          <a:ea typeface="+mn-ea"/>
                          <a:cs typeface="+mn-cs"/>
                        </a:rPr>
                        <a:t>real-time SMS</a:t>
                      </a:r>
                      <a:endParaRPr lang="en-US" dirty="0"/>
                    </a:p>
                  </a:txBody>
                  <a:tcPr/>
                </a:tc>
                <a:extLst>
                  <a:ext uri="{0D108BD9-81ED-4DB2-BD59-A6C34878D82A}">
                    <a16:rowId xmlns:a16="http://schemas.microsoft.com/office/drawing/2014/main" val="1794513914"/>
                  </a:ext>
                </a:extLst>
              </a:tr>
              <a:tr h="981407">
                <a:tc>
                  <a:txBody>
                    <a:bodyPr/>
                    <a:lstStyle/>
                    <a:p>
                      <a:r>
                        <a:rPr lang="en-US" dirty="0"/>
                        <a:t>Add more as required </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36816247"/>
                  </a:ext>
                </a:extLst>
              </a:tr>
            </a:tbl>
          </a:graphicData>
        </a:graphic>
      </p:graphicFrame>
      <p:sp>
        <p:nvSpPr>
          <p:cNvPr id="6" name="Rectangle 5"/>
          <p:cNvSpPr/>
          <p:nvPr/>
        </p:nvSpPr>
        <p:spPr>
          <a:xfrm>
            <a:off x="-9677400" y="2476500"/>
            <a:ext cx="8601501" cy="2308324"/>
          </a:xfrm>
          <a:prstGeom prst="rect">
            <a:avLst/>
          </a:prstGeom>
          <a:solidFill>
            <a:srgbClr val="FFC000"/>
          </a:solidFill>
        </p:spPr>
        <p:txBody>
          <a:bodyPr wrap="square">
            <a:spAutoFit/>
          </a:bodyPr>
          <a:lstStyle/>
          <a:p>
            <a:pPr algn="just"/>
            <a:r>
              <a:rPr lang="en-US" sz="2400" dirty="0"/>
              <a:t>	</a:t>
            </a:r>
          </a:p>
          <a:p>
            <a:pPr algn="just"/>
            <a:r>
              <a:rPr lang="en-US" sz="2400" dirty="0"/>
              <a:t>	</a:t>
            </a:r>
            <a:r>
              <a:rPr lang="en-US" sz="2400" dirty="0">
                <a:latin typeface="+mj-lt"/>
              </a:rPr>
              <a:t>Identify your competitors (Direct &amp; Indirect) and examine the list of their offerings/benefits vs your product &amp; service</a:t>
            </a:r>
            <a:r>
              <a:rPr lang="en-US" sz="2400" dirty="0"/>
              <a:t>. Based on what the customers say as well as your research, you need to tabulate your findings. Mention your ventures USP from the competition analysis</a:t>
            </a:r>
            <a:endParaRPr lang="en-US" sz="2400" b="1" dirty="0">
              <a:latin typeface="+mj-lt"/>
            </a:endParaRPr>
          </a:p>
        </p:txBody>
      </p:sp>
      <p:pic>
        <p:nvPicPr>
          <p:cNvPr id="8" name="Graphic 27" descr="Target with solid fill">
            <a:extLst>
              <a:ext uri="{FF2B5EF4-FFF2-40B4-BE49-F238E27FC236}">
                <a16:creationId xmlns:a16="http://schemas.microsoft.com/office/drawing/2014/main" id="{0A6ECB55-4CA0-4244-AFAF-47071920EBD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600" y="6091483"/>
            <a:ext cx="655576" cy="858078"/>
          </a:xfrm>
          <a:prstGeom prst="rect">
            <a:avLst/>
          </a:prstGeom>
        </p:spPr>
      </p:pic>
      <p:pic>
        <p:nvPicPr>
          <p:cNvPr id="2" name="Picture 1">
            <a:extLst>
              <a:ext uri="{FF2B5EF4-FFF2-40B4-BE49-F238E27FC236}">
                <a16:creationId xmlns:a16="http://schemas.microsoft.com/office/drawing/2014/main" id="{65CCB967-B23B-18AA-2448-6B11D4A49D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16200" y="155873"/>
            <a:ext cx="4064163" cy="1483709"/>
          </a:xfrm>
          <a:prstGeom prst="rect">
            <a:avLst/>
          </a:prstGeom>
        </p:spPr>
      </p:pic>
    </p:spTree>
    <p:extLst>
      <p:ext uri="{BB962C8B-B14F-4D97-AF65-F5344CB8AC3E}">
        <p14:creationId xmlns:p14="http://schemas.microsoft.com/office/powerpoint/2010/main" val="2946946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5"/>
          <p:cNvSpPr txBox="1"/>
          <p:nvPr/>
        </p:nvSpPr>
        <p:spPr>
          <a:xfrm>
            <a:off x="718063" y="553594"/>
            <a:ext cx="12338484" cy="1115690"/>
          </a:xfrm>
          <a:prstGeom prst="rect">
            <a:avLst/>
          </a:prstGeom>
        </p:spPr>
        <p:txBody>
          <a:bodyPr wrap="square" lIns="0" tIns="0" rIns="0" bIns="0" rtlCol="0" anchor="t">
            <a:spAutoFit/>
          </a:bodyPr>
          <a:lstStyle/>
          <a:p>
            <a:pPr>
              <a:lnSpc>
                <a:spcPts val="8747"/>
              </a:lnSpc>
            </a:pPr>
            <a:r>
              <a:rPr lang="en-US" sz="6000" b="1" dirty="0"/>
              <a:t>Lean Canvas</a:t>
            </a:r>
          </a:p>
        </p:txBody>
      </p:sp>
      <p:sp>
        <p:nvSpPr>
          <p:cNvPr id="22" name="TextBox 21">
            <a:extLst>
              <a:ext uri="{FF2B5EF4-FFF2-40B4-BE49-F238E27FC236}">
                <a16:creationId xmlns:a16="http://schemas.microsoft.com/office/drawing/2014/main" id="{437D10F2-D825-4F14-8721-CF5105D60893}"/>
              </a:ext>
            </a:extLst>
          </p:cNvPr>
          <p:cNvSpPr txBox="1"/>
          <p:nvPr/>
        </p:nvSpPr>
        <p:spPr>
          <a:xfrm>
            <a:off x="16426366" y="799815"/>
            <a:ext cx="1422954" cy="623248"/>
          </a:xfrm>
          <a:prstGeom prst="rect">
            <a:avLst/>
          </a:prstGeom>
          <a:noFill/>
        </p:spPr>
        <p:txBody>
          <a:bodyPr wrap="square" lIns="68580" tIns="34290" rIns="68580" bIns="34290" rtlCol="0" anchor="t">
            <a:spAutoFit/>
          </a:bodyPr>
          <a:lstStyle/>
          <a:p>
            <a:pPr algn="ctr"/>
            <a:r>
              <a:rPr lang="en-US" b="1" dirty="0"/>
              <a:t>Place your logo here</a:t>
            </a:r>
            <a:endParaRPr lang="en-ZA" b="1" dirty="0"/>
          </a:p>
        </p:txBody>
      </p:sp>
      <p:sp>
        <p:nvSpPr>
          <p:cNvPr id="23" name="Rectangle 22">
            <a:extLst>
              <a:ext uri="{FF2B5EF4-FFF2-40B4-BE49-F238E27FC236}">
                <a16:creationId xmlns:a16="http://schemas.microsoft.com/office/drawing/2014/main" id="{5DE34494-019C-4AF1-907B-33245967C575}"/>
              </a:ext>
            </a:extLst>
          </p:cNvPr>
          <p:cNvSpPr/>
          <p:nvPr/>
        </p:nvSpPr>
        <p:spPr>
          <a:xfrm>
            <a:off x="16230600" y="398995"/>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grpSp>
        <p:nvGrpSpPr>
          <p:cNvPr id="24" name="Group 23">
            <a:extLst>
              <a:ext uri="{FF2B5EF4-FFF2-40B4-BE49-F238E27FC236}">
                <a16:creationId xmlns:a16="http://schemas.microsoft.com/office/drawing/2014/main" id="{2871DA2D-B3CE-4F68-958C-EFD80A045093}"/>
              </a:ext>
            </a:extLst>
          </p:cNvPr>
          <p:cNvGrpSpPr/>
          <p:nvPr/>
        </p:nvGrpSpPr>
        <p:grpSpPr>
          <a:xfrm>
            <a:off x="687583" y="1790700"/>
            <a:ext cx="14037964" cy="8200600"/>
            <a:chOff x="999916" y="944563"/>
            <a:chExt cx="9358642" cy="5467066"/>
          </a:xfrm>
          <a:noFill/>
        </p:grpSpPr>
        <p:sp>
          <p:nvSpPr>
            <p:cNvPr id="25" name="Rectangle 24">
              <a:extLst>
                <a:ext uri="{FF2B5EF4-FFF2-40B4-BE49-F238E27FC236}">
                  <a16:creationId xmlns:a16="http://schemas.microsoft.com/office/drawing/2014/main" id="{142DE8B1-BA37-482F-A9F6-BEF943895596}"/>
                </a:ext>
              </a:extLst>
            </p:cNvPr>
            <p:cNvSpPr/>
            <p:nvPr/>
          </p:nvSpPr>
          <p:spPr>
            <a:xfrm>
              <a:off x="999916" y="944563"/>
              <a:ext cx="1870333" cy="406161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r>
                <a:rPr lang="en-GB" b="1" dirty="0">
                  <a:solidFill>
                    <a:schemeClr val="tx1"/>
                  </a:solidFill>
                </a:rPr>
                <a:t>PROBLEM</a:t>
              </a:r>
            </a:p>
            <a:p>
              <a:r>
                <a:rPr lang="en-US" b="0" i="0" dirty="0">
                  <a:solidFill>
                    <a:srgbClr val="0D0D0D"/>
                  </a:solidFill>
                  <a:effectLst/>
                  <a:highlight>
                    <a:srgbClr val="FFFFFF"/>
                  </a:highlight>
                  <a:latin typeface="Söhne"/>
                </a:rPr>
                <a:t>Human-wildlife conflicts due to encroachment into natural habitats and inadequate surveillance.</a:t>
              </a:r>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pPr algn="l"/>
              <a:br>
                <a:rPr lang="en-US" b="0" i="0" dirty="0">
                  <a:solidFill>
                    <a:srgbClr val="0D0D0D"/>
                  </a:solidFill>
                  <a:effectLst/>
                  <a:highlight>
                    <a:srgbClr val="FFFFFF"/>
                  </a:highlight>
                  <a:latin typeface="Söhne"/>
                </a:rPr>
              </a:br>
              <a:r>
                <a:rPr lang="en-US" sz="2000" b="1" i="0" dirty="0">
                  <a:solidFill>
                    <a:srgbClr val="0D0D0D"/>
                  </a:solidFill>
                  <a:effectLst/>
                  <a:highlight>
                    <a:srgbClr val="FFFFFF"/>
                  </a:highlight>
                  <a:latin typeface="Söhne"/>
                </a:rPr>
                <a:t>Existing Alternatives:</a:t>
              </a:r>
            </a:p>
            <a:p>
              <a:pPr algn="l">
                <a:buFont typeface="+mj-lt"/>
                <a:buAutoNum type="arabicPeriod"/>
              </a:pPr>
              <a:r>
                <a:rPr lang="en-US" b="0" i="0" dirty="0">
                  <a:solidFill>
                    <a:srgbClr val="0D0D0D"/>
                  </a:solidFill>
                  <a:effectLst/>
                  <a:highlight>
                    <a:srgbClr val="FFFFFF"/>
                  </a:highlight>
                  <a:latin typeface="Söhne"/>
                </a:rPr>
                <a:t>Traditional Monitoring</a:t>
              </a:r>
            </a:p>
            <a:p>
              <a:pPr algn="l">
                <a:buFont typeface="+mj-lt"/>
                <a:buAutoNum type="arabicPeriod"/>
              </a:pPr>
              <a:r>
                <a:rPr lang="en-US" b="0" i="0" dirty="0">
                  <a:solidFill>
                    <a:srgbClr val="0D0D0D"/>
                  </a:solidFill>
                  <a:effectLst/>
                  <a:highlight>
                    <a:srgbClr val="FFFFFF"/>
                  </a:highlight>
                  <a:latin typeface="Söhne"/>
                </a:rPr>
                <a:t>Electric Fencing</a:t>
              </a:r>
            </a:p>
            <a:p>
              <a:pPr algn="l">
                <a:buFont typeface="+mj-lt"/>
                <a:buAutoNum type="arabicPeriod"/>
              </a:pPr>
              <a:r>
                <a:rPr lang="en-US" b="0" i="0" dirty="0">
                  <a:solidFill>
                    <a:srgbClr val="0D0D0D"/>
                  </a:solidFill>
                  <a:effectLst/>
                  <a:highlight>
                    <a:srgbClr val="FFFFFF"/>
                  </a:highlight>
                  <a:latin typeface="Söhne"/>
                </a:rPr>
                <a:t>Community Reporting</a:t>
              </a:r>
            </a:p>
            <a:p>
              <a:pPr algn="l">
                <a:buFont typeface="+mj-lt"/>
                <a:buAutoNum type="arabicPeriod"/>
              </a:pPr>
              <a:r>
                <a:rPr lang="en-US" b="0" i="0" dirty="0">
                  <a:solidFill>
                    <a:srgbClr val="0D0D0D"/>
                  </a:solidFill>
                  <a:effectLst/>
                  <a:highlight>
                    <a:srgbClr val="FFFFFF"/>
                  </a:highlight>
                  <a:latin typeface="Söhne"/>
                </a:rPr>
                <a:t>Guard Dogs</a:t>
              </a:r>
            </a:p>
            <a:p>
              <a:pPr algn="l">
                <a:buFont typeface="+mj-lt"/>
                <a:buAutoNum type="arabicPeriod"/>
              </a:pPr>
              <a:r>
                <a:rPr lang="en-US" b="0" i="0" dirty="0">
                  <a:solidFill>
                    <a:srgbClr val="0D0D0D"/>
                  </a:solidFill>
                  <a:effectLst/>
                  <a:highlight>
                    <a:srgbClr val="FFFFFF"/>
                  </a:highlight>
                  <a:latin typeface="Söhne"/>
                </a:rPr>
                <a:t>Alarm Systems</a:t>
              </a:r>
            </a:p>
          </p:txBody>
        </p:sp>
        <p:sp>
          <p:nvSpPr>
            <p:cNvPr id="26" name="Rectangle 25">
              <a:extLst>
                <a:ext uri="{FF2B5EF4-FFF2-40B4-BE49-F238E27FC236}">
                  <a16:creationId xmlns:a16="http://schemas.microsoft.com/office/drawing/2014/main" id="{DA61AF53-C124-49C7-9FFB-00E90C7BD86C}"/>
                </a:ext>
              </a:extLst>
            </p:cNvPr>
            <p:cNvSpPr/>
            <p:nvPr/>
          </p:nvSpPr>
          <p:spPr>
            <a:xfrm>
              <a:off x="3032477" y="2637347"/>
              <a:ext cx="1608198" cy="236883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solidFill>
                  <a:schemeClr val="tx1"/>
                </a:solidFill>
              </a:endParaRPr>
            </a:p>
            <a:p>
              <a:endParaRPr lang="en-US" b="1" dirty="0">
                <a:solidFill>
                  <a:schemeClr val="tx1"/>
                </a:solidFill>
              </a:endParaRPr>
            </a:p>
            <a:p>
              <a:r>
                <a:rPr lang="en-US" b="1" dirty="0">
                  <a:solidFill>
                    <a:schemeClr val="tx1"/>
                  </a:solidFill>
                </a:rPr>
                <a:t>KEY METRICS</a:t>
              </a:r>
              <a:endParaRPr lang="en-US" dirty="0">
                <a:solidFill>
                  <a:srgbClr val="0D0D0D"/>
                </a:solidFill>
                <a:highlight>
                  <a:srgbClr val="FFFFFF"/>
                </a:highlight>
                <a:latin typeface="Söhne"/>
              </a:endParaRPr>
            </a:p>
            <a:p>
              <a:pPr algn="l">
                <a:buFont typeface="+mj-lt"/>
                <a:buAutoNum type="arabicPeriod"/>
              </a:pPr>
              <a:r>
                <a:rPr lang="en-US" b="0" i="0" dirty="0">
                  <a:solidFill>
                    <a:srgbClr val="0D0D0D"/>
                  </a:solidFill>
                  <a:effectLst/>
                  <a:highlight>
                    <a:srgbClr val="FFFFFF"/>
                  </a:highlight>
                  <a:latin typeface="Söhne"/>
                </a:rPr>
                <a:t>Subscribers Growth</a:t>
              </a:r>
            </a:p>
            <a:p>
              <a:pPr algn="l">
                <a:buFont typeface="+mj-lt"/>
                <a:buAutoNum type="arabicPeriod"/>
              </a:pPr>
              <a:r>
                <a:rPr lang="en-US" b="0" i="0" dirty="0">
                  <a:solidFill>
                    <a:srgbClr val="0D0D0D"/>
                  </a:solidFill>
                  <a:effectLst/>
                  <a:highlight>
                    <a:srgbClr val="FFFFFF"/>
                  </a:highlight>
                  <a:latin typeface="Söhne"/>
                </a:rPr>
                <a:t>Customer Satisfaction</a:t>
              </a:r>
            </a:p>
            <a:p>
              <a:pPr algn="l">
                <a:buFont typeface="+mj-lt"/>
                <a:buAutoNum type="arabicPeriod"/>
              </a:pPr>
              <a:r>
                <a:rPr lang="en-US" b="0" i="0" dirty="0">
                  <a:solidFill>
                    <a:srgbClr val="0D0D0D"/>
                  </a:solidFill>
                  <a:effectLst/>
                  <a:highlight>
                    <a:srgbClr val="FFFFFF"/>
                  </a:highlight>
                  <a:latin typeface="Söhne"/>
                </a:rPr>
                <a:t>Reduction in Conflict Incidents</a:t>
              </a:r>
            </a:p>
            <a:p>
              <a:pPr algn="l">
                <a:buFont typeface="+mj-lt"/>
                <a:buAutoNum type="arabicPeriod"/>
              </a:pPr>
              <a:r>
                <a:rPr lang="en-US" b="0" i="0" dirty="0">
                  <a:solidFill>
                    <a:srgbClr val="0D0D0D"/>
                  </a:solidFill>
                  <a:effectLst/>
                  <a:highlight>
                    <a:srgbClr val="FFFFFF"/>
                  </a:highlight>
                  <a:latin typeface="Söhne"/>
                </a:rPr>
                <a:t>Response Time to Sightings</a:t>
              </a:r>
            </a:p>
            <a:p>
              <a:pPr marL="257176" indent="-257176">
                <a:buFont typeface="Arial" panose="020B0604020202020204" pitchFamily="34" charset="0"/>
                <a:buChar char="•"/>
              </a:pPr>
              <a:endParaRPr lang="en-US" dirty="0">
                <a:solidFill>
                  <a:schemeClr val="tx1"/>
                </a:solidFill>
              </a:endParaRPr>
            </a:p>
            <a:p>
              <a:pPr marL="257176" indent="-257176">
                <a:buFont typeface="Arial" panose="020B0604020202020204" pitchFamily="34" charset="0"/>
                <a:buChar char="•"/>
              </a:pPr>
              <a:endParaRPr lang="en-US" dirty="0">
                <a:solidFill>
                  <a:schemeClr val="tx1"/>
                </a:solidFill>
              </a:endParaRPr>
            </a:p>
            <a:p>
              <a:pPr marL="257176" indent="-257176">
                <a:buFont typeface="Arial" panose="020B0604020202020204" pitchFamily="34" charset="0"/>
                <a:buChar char="•"/>
              </a:pPr>
              <a:endParaRPr lang="en-US" dirty="0">
                <a:solidFill>
                  <a:schemeClr val="tx1"/>
                </a:solidFill>
              </a:endParaRPr>
            </a:p>
            <a:p>
              <a:endParaRPr lang="en-US" dirty="0">
                <a:solidFill>
                  <a:schemeClr val="tx1"/>
                </a:solidFill>
              </a:endParaRPr>
            </a:p>
            <a:p>
              <a:pPr marL="257176" indent="-257176">
                <a:buFont typeface="Arial" panose="020B0604020202020204" pitchFamily="34" charset="0"/>
                <a:buChar char="•"/>
              </a:pPr>
              <a:endParaRPr lang="en-US" dirty="0">
                <a:solidFill>
                  <a:schemeClr val="tx1"/>
                </a:solidFill>
              </a:endParaRPr>
            </a:p>
            <a:p>
              <a:pPr marL="257176" indent="-257176">
                <a:buFont typeface="Arial" panose="020B0604020202020204" pitchFamily="34" charset="0"/>
                <a:buChar char="•"/>
              </a:pPr>
              <a:endParaRPr lang="en-US" dirty="0">
                <a:solidFill>
                  <a:schemeClr val="tx1"/>
                </a:solidFill>
              </a:endParaRPr>
            </a:p>
            <a:p>
              <a:endParaRPr lang="en-ZA" b="1" dirty="0">
                <a:solidFill>
                  <a:schemeClr val="tx1"/>
                </a:solidFill>
              </a:endParaRPr>
            </a:p>
          </p:txBody>
        </p:sp>
        <p:sp>
          <p:nvSpPr>
            <p:cNvPr id="27" name="Rectangle 26">
              <a:extLst>
                <a:ext uri="{FF2B5EF4-FFF2-40B4-BE49-F238E27FC236}">
                  <a16:creationId xmlns:a16="http://schemas.microsoft.com/office/drawing/2014/main" id="{8C3C327D-2A6A-43E6-8F62-9A1FFF479CDC}"/>
                </a:ext>
              </a:extLst>
            </p:cNvPr>
            <p:cNvSpPr/>
            <p:nvPr/>
          </p:nvSpPr>
          <p:spPr>
            <a:xfrm>
              <a:off x="3036352" y="956345"/>
              <a:ext cx="1608198" cy="16106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SOLUTION</a:t>
              </a:r>
            </a:p>
            <a:p>
              <a:pPr algn="l">
                <a:buFont typeface="+mj-lt"/>
                <a:buAutoNum type="arabicPeriod"/>
              </a:pPr>
              <a:r>
                <a:rPr lang="en-US" b="0" i="0" dirty="0">
                  <a:solidFill>
                    <a:srgbClr val="0D0D0D"/>
                  </a:solidFill>
                  <a:effectLst/>
                  <a:highlight>
                    <a:srgbClr val="FFFFFF"/>
                  </a:highlight>
                  <a:latin typeface="Söhne"/>
                </a:rPr>
                <a:t>Detection System</a:t>
              </a:r>
            </a:p>
            <a:p>
              <a:pPr algn="l">
                <a:buFont typeface="+mj-lt"/>
                <a:buAutoNum type="arabicPeriod"/>
              </a:pPr>
              <a:r>
                <a:rPr lang="en-US" b="0" i="0" dirty="0">
                  <a:solidFill>
                    <a:srgbClr val="0D0D0D"/>
                  </a:solidFill>
                  <a:effectLst/>
                  <a:highlight>
                    <a:srgbClr val="FFFFFF"/>
                  </a:highlight>
                  <a:latin typeface="Söhne"/>
                </a:rPr>
                <a:t>Real-time Notifications</a:t>
              </a:r>
            </a:p>
            <a:p>
              <a:pPr algn="l">
                <a:buFont typeface="+mj-lt"/>
                <a:buAutoNum type="arabicPeriod"/>
              </a:pPr>
              <a:r>
                <a:rPr lang="en-US" b="0" i="0" dirty="0">
                  <a:solidFill>
                    <a:srgbClr val="0D0D0D"/>
                  </a:solidFill>
                  <a:effectLst/>
                  <a:highlight>
                    <a:srgbClr val="FFFFFF"/>
                  </a:highlight>
                  <a:latin typeface="Söhne"/>
                </a:rPr>
                <a:t>Wildlife Surveillance</a:t>
              </a:r>
            </a:p>
            <a:p>
              <a:endParaRPr lang="en-US" dirty="0">
                <a:solidFill>
                  <a:schemeClr val="tx1"/>
                </a:solidFill>
              </a:endParaRPr>
            </a:p>
            <a:p>
              <a:endParaRPr lang="en-ZA" dirty="0">
                <a:solidFill>
                  <a:schemeClr val="tx1"/>
                </a:solidFill>
              </a:endParaRPr>
            </a:p>
          </p:txBody>
        </p:sp>
        <p:sp>
          <p:nvSpPr>
            <p:cNvPr id="28" name="Rectangle 27">
              <a:extLst>
                <a:ext uri="{FF2B5EF4-FFF2-40B4-BE49-F238E27FC236}">
                  <a16:creationId xmlns:a16="http://schemas.microsoft.com/office/drawing/2014/main" id="{EB374BDD-612A-4745-8EB3-8C7D069E8146}"/>
                </a:ext>
              </a:extLst>
            </p:cNvPr>
            <p:cNvSpPr/>
            <p:nvPr/>
          </p:nvSpPr>
          <p:spPr>
            <a:xfrm>
              <a:off x="4752681" y="956344"/>
              <a:ext cx="1835913" cy="406161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UNIQUE VALUE PROPOSITION</a:t>
              </a:r>
            </a:p>
            <a:p>
              <a:r>
                <a:rPr lang="en-IN" b="0" i="0" dirty="0">
                  <a:solidFill>
                    <a:srgbClr val="0D0D0D"/>
                  </a:solidFill>
                  <a:effectLst/>
                  <a:highlight>
                    <a:srgbClr val="FFFFFF"/>
                  </a:highlight>
                  <a:latin typeface="Söhne"/>
                </a:rPr>
                <a:t>Cutting-edge Wildlife Detection</a:t>
              </a: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b="1" dirty="0">
                  <a:solidFill>
                    <a:schemeClr val="tx1"/>
                  </a:solidFill>
                </a:rPr>
                <a:t>HIGH-LEVEL CONCEPT</a:t>
              </a:r>
            </a:p>
            <a:p>
              <a:r>
                <a:rPr lang="en-IN" b="0" i="0" dirty="0">
                  <a:solidFill>
                    <a:srgbClr val="0D0D0D"/>
                  </a:solidFill>
                  <a:effectLst/>
                  <a:highlight>
                    <a:srgbClr val="FFFFFF"/>
                  </a:highlight>
                  <a:latin typeface="Söhne"/>
                </a:rPr>
                <a:t>Real-time Wildlife Surveillance</a:t>
              </a:r>
              <a:endParaRPr lang="en-US" b="1" dirty="0">
                <a:solidFill>
                  <a:schemeClr val="tx1"/>
                </a:solidFill>
              </a:endParaRPr>
            </a:p>
          </p:txBody>
        </p:sp>
        <p:sp>
          <p:nvSpPr>
            <p:cNvPr id="29" name="Rectangle 28">
              <a:extLst>
                <a:ext uri="{FF2B5EF4-FFF2-40B4-BE49-F238E27FC236}">
                  <a16:creationId xmlns:a16="http://schemas.microsoft.com/office/drawing/2014/main" id="{2BA62365-66A4-404F-8375-01904FBE1169}"/>
                </a:ext>
              </a:extLst>
            </p:cNvPr>
            <p:cNvSpPr/>
            <p:nvPr/>
          </p:nvSpPr>
          <p:spPr>
            <a:xfrm>
              <a:off x="6689796" y="956344"/>
              <a:ext cx="1657072" cy="16106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UNFAIR ADVANTAGE</a:t>
              </a:r>
            </a:p>
            <a:p>
              <a:endParaRPr lang="en-ZA" dirty="0">
                <a:solidFill>
                  <a:schemeClr val="tx1"/>
                </a:solidFill>
              </a:endParaRPr>
            </a:p>
            <a:p>
              <a:endParaRPr lang="en-ZA" dirty="0">
                <a:solidFill>
                  <a:schemeClr val="tx1"/>
                </a:solidFill>
              </a:endParaRPr>
            </a:p>
          </p:txBody>
        </p:sp>
        <p:sp>
          <p:nvSpPr>
            <p:cNvPr id="30" name="Rectangle 29">
              <a:extLst>
                <a:ext uri="{FF2B5EF4-FFF2-40B4-BE49-F238E27FC236}">
                  <a16:creationId xmlns:a16="http://schemas.microsoft.com/office/drawing/2014/main" id="{F7BC84B1-956D-42A5-8672-FCFD7B07D99A}"/>
                </a:ext>
              </a:extLst>
            </p:cNvPr>
            <p:cNvSpPr/>
            <p:nvPr/>
          </p:nvSpPr>
          <p:spPr>
            <a:xfrm>
              <a:off x="6686843" y="2644352"/>
              <a:ext cx="1657072" cy="237360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CHANNELS</a:t>
              </a:r>
            </a:p>
            <a:p>
              <a:pPr marL="257176" indent="-257176">
                <a:buFont typeface="Arial" panose="020B0604020202020204" pitchFamily="34" charset="0"/>
                <a:buChar char="•"/>
              </a:pPr>
              <a:r>
                <a:rPr lang="en-US" dirty="0">
                  <a:solidFill>
                    <a:schemeClr val="tx1"/>
                  </a:solidFill>
                </a:rPr>
                <a:t>Online</a:t>
              </a:r>
            </a:p>
            <a:p>
              <a:pPr marL="257176" indent="-257176">
                <a:buFont typeface="Arial" panose="020B0604020202020204" pitchFamily="34" charset="0"/>
                <a:buChar char="•"/>
              </a:pPr>
              <a:r>
                <a:rPr lang="en-IN" i="0" dirty="0">
                  <a:solidFill>
                    <a:srgbClr val="0D0D0D"/>
                  </a:solidFill>
                  <a:effectLst/>
                  <a:highlight>
                    <a:srgbClr val="FFFFFF"/>
                  </a:highlight>
                  <a:latin typeface="Söhne"/>
                </a:rPr>
                <a:t>Community Engagement</a:t>
              </a:r>
            </a:p>
            <a:p>
              <a:pPr marL="257176" indent="-257176">
                <a:buFont typeface="Arial" panose="020B0604020202020204" pitchFamily="34" charset="0"/>
                <a:buChar char="•"/>
              </a:pPr>
              <a:endParaRPr lang="en-US" dirty="0">
                <a:solidFill>
                  <a:schemeClr val="tx1"/>
                </a:solidFill>
              </a:endParaRPr>
            </a:p>
            <a:p>
              <a:pPr marL="257176" indent="-257176">
                <a:buFont typeface="Arial" panose="020B0604020202020204" pitchFamily="34" charset="0"/>
                <a:buChar char="•"/>
              </a:pPr>
              <a:endParaRPr lang="en-US" dirty="0">
                <a:solidFill>
                  <a:schemeClr val="tx1"/>
                </a:solidFill>
              </a:endParaRPr>
            </a:p>
            <a:p>
              <a:pPr marL="257176" indent="-257176">
                <a:buFont typeface="Arial" panose="020B0604020202020204" pitchFamily="34" charset="0"/>
                <a:buChar char="•"/>
              </a:pPr>
              <a:endParaRPr lang="en-US" dirty="0">
                <a:solidFill>
                  <a:schemeClr val="tx1"/>
                </a:solidFill>
              </a:endParaRPr>
            </a:p>
            <a:p>
              <a:pPr marL="257176" indent="-257176">
                <a:buFont typeface="Arial" panose="020B0604020202020204" pitchFamily="34" charset="0"/>
                <a:buChar char="•"/>
              </a:pPr>
              <a:endParaRPr lang="en-US" dirty="0">
                <a:solidFill>
                  <a:schemeClr val="tx1"/>
                </a:solidFill>
              </a:endParaRPr>
            </a:p>
            <a:p>
              <a:endParaRPr lang="en-US" dirty="0">
                <a:solidFill>
                  <a:schemeClr val="tx1"/>
                </a:solidFill>
              </a:endParaRPr>
            </a:p>
            <a:p>
              <a:endParaRPr lang="en-ZA" b="1" dirty="0">
                <a:solidFill>
                  <a:schemeClr val="tx1"/>
                </a:solidFill>
              </a:endParaRPr>
            </a:p>
          </p:txBody>
        </p:sp>
        <p:sp>
          <p:nvSpPr>
            <p:cNvPr id="31" name="Rectangle 30">
              <a:extLst>
                <a:ext uri="{FF2B5EF4-FFF2-40B4-BE49-F238E27FC236}">
                  <a16:creationId xmlns:a16="http://schemas.microsoft.com/office/drawing/2014/main" id="{FAC9E9F4-9BD4-4F01-9A69-4B416DF6CD3A}"/>
                </a:ext>
              </a:extLst>
            </p:cNvPr>
            <p:cNvSpPr/>
            <p:nvPr/>
          </p:nvSpPr>
          <p:spPr>
            <a:xfrm>
              <a:off x="5781668" y="5124246"/>
              <a:ext cx="4576890" cy="12873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REVENUE STREAMS</a:t>
              </a:r>
            </a:p>
            <a:p>
              <a:pPr marL="257176" indent="-257176">
                <a:buFont typeface="Arial" panose="020B0604020202020204" pitchFamily="34" charset="0"/>
                <a:buChar char="•"/>
              </a:pPr>
              <a:r>
                <a:rPr lang="en-US" dirty="0">
                  <a:solidFill>
                    <a:schemeClr val="tx1"/>
                  </a:solidFill>
                </a:rPr>
                <a:t>Subscription based model with tiered pricing based on usage </a:t>
              </a:r>
            </a:p>
            <a:p>
              <a:r>
                <a:rPr lang="en-US" dirty="0">
                  <a:solidFill>
                    <a:schemeClr val="tx1"/>
                  </a:solidFill>
                </a:rPr>
                <a:t>  and features</a:t>
              </a:r>
            </a:p>
            <a:p>
              <a:pPr marL="257176" indent="-257176">
                <a:buFont typeface="Arial" panose="020B0604020202020204" pitchFamily="34" charset="0"/>
                <a:buChar char="•"/>
              </a:pPr>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32" name="Rectangle 31">
              <a:extLst>
                <a:ext uri="{FF2B5EF4-FFF2-40B4-BE49-F238E27FC236}">
                  <a16:creationId xmlns:a16="http://schemas.microsoft.com/office/drawing/2014/main" id="{009C3843-A5E1-4267-892B-5C21CFF1D0BF}"/>
                </a:ext>
              </a:extLst>
            </p:cNvPr>
            <p:cNvSpPr/>
            <p:nvPr/>
          </p:nvSpPr>
          <p:spPr>
            <a:xfrm>
              <a:off x="8464027" y="956344"/>
              <a:ext cx="1894531" cy="404983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CUSTOMER SEGMENTS</a:t>
              </a:r>
            </a:p>
            <a:p>
              <a:r>
                <a:rPr lang="en-IN" i="0" dirty="0">
                  <a:solidFill>
                    <a:srgbClr val="0D0D0D"/>
                  </a:solidFill>
                  <a:effectLst/>
                  <a:highlight>
                    <a:srgbClr val="FFFFFF"/>
                  </a:highlight>
                  <a:latin typeface="Söhne"/>
                </a:rPr>
                <a:t>Forest Departments</a:t>
              </a:r>
            </a:p>
            <a:p>
              <a:r>
                <a:rPr lang="en-IN" i="0" dirty="0">
                  <a:solidFill>
                    <a:srgbClr val="0D0D0D"/>
                  </a:solidFill>
                  <a:effectLst/>
                  <a:highlight>
                    <a:srgbClr val="FFFFFF"/>
                  </a:highlight>
                  <a:latin typeface="Söhne"/>
                </a:rPr>
                <a:t>Farmers and Agricultural Communities</a:t>
              </a:r>
              <a:endParaRPr lang="en-IN" dirty="0">
                <a:solidFill>
                  <a:srgbClr val="0D0D0D"/>
                </a:solidFill>
                <a:highlight>
                  <a:srgbClr val="FFFFFF"/>
                </a:highlight>
                <a:latin typeface="Söhne"/>
              </a:endParaRPr>
            </a:p>
            <a:p>
              <a:r>
                <a:rPr lang="en-US" i="0" dirty="0">
                  <a:solidFill>
                    <a:srgbClr val="0D0D0D"/>
                  </a:solidFill>
                  <a:effectLst/>
                  <a:highlight>
                    <a:srgbClr val="FFFFFF"/>
                  </a:highlight>
                  <a:latin typeface="Söhne"/>
                </a:rPr>
                <a:t>Local Village Communities near Forested Areas</a:t>
              </a: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b="1" dirty="0">
                  <a:solidFill>
                    <a:schemeClr val="tx1"/>
                  </a:solidFill>
                </a:rPr>
                <a:t>EARLY ADOPTERS </a:t>
              </a:r>
            </a:p>
            <a:p>
              <a:r>
                <a:rPr lang="en-IN" i="0" dirty="0">
                  <a:solidFill>
                    <a:srgbClr val="0D0D0D"/>
                  </a:solidFill>
                  <a:effectLst/>
                  <a:highlight>
                    <a:srgbClr val="FFFFFF"/>
                  </a:highlight>
                  <a:latin typeface="Söhne"/>
                </a:rPr>
                <a:t>Leading Wildlife Conservation Organizations</a:t>
              </a:r>
              <a:endParaRPr lang="en-US" i="0" dirty="0">
                <a:solidFill>
                  <a:schemeClr val="tx1"/>
                </a:solidFill>
                <a:effectLst/>
                <a:highlight>
                  <a:srgbClr val="FFFFFF"/>
                </a:highlight>
                <a:latin typeface="Söhne"/>
              </a:endParaRPr>
            </a:p>
            <a:p>
              <a:r>
                <a:rPr lang="en-IN" i="0" dirty="0">
                  <a:solidFill>
                    <a:srgbClr val="0D0D0D"/>
                  </a:solidFill>
                  <a:effectLst/>
                  <a:highlight>
                    <a:srgbClr val="FFFFFF"/>
                  </a:highlight>
                  <a:latin typeface="Söhne"/>
                </a:rPr>
                <a:t>Innovative Agricultural Communities</a:t>
              </a:r>
              <a:endParaRPr lang="en-US" dirty="0">
                <a:solidFill>
                  <a:schemeClr val="tx1"/>
                </a:solidFill>
                <a:highlight>
                  <a:srgbClr val="FFFFFF"/>
                </a:highlight>
                <a:latin typeface="Söhne"/>
              </a:endParaRPr>
            </a:p>
            <a:p>
              <a:r>
                <a:rPr lang="en-IN" i="0" dirty="0">
                  <a:solidFill>
                    <a:srgbClr val="0D0D0D"/>
                  </a:solidFill>
                  <a:effectLst/>
                  <a:highlight>
                    <a:srgbClr val="FFFFFF"/>
                  </a:highlight>
                  <a:latin typeface="Söhne"/>
                </a:rPr>
                <a:t>Forward-Thinking Forest Departments</a:t>
              </a:r>
              <a:endParaRPr lang="en-US" dirty="0">
                <a:solidFill>
                  <a:schemeClr val="tx1"/>
                </a:solidFill>
              </a:endParaRPr>
            </a:p>
          </p:txBody>
        </p:sp>
        <p:sp>
          <p:nvSpPr>
            <p:cNvPr id="33" name="Rectangle 32">
              <a:extLst>
                <a:ext uri="{FF2B5EF4-FFF2-40B4-BE49-F238E27FC236}">
                  <a16:creationId xmlns:a16="http://schemas.microsoft.com/office/drawing/2014/main" id="{B433AFEF-AAB0-4118-9790-7694BAC47BCE}"/>
                </a:ext>
              </a:extLst>
            </p:cNvPr>
            <p:cNvSpPr/>
            <p:nvPr/>
          </p:nvSpPr>
          <p:spPr>
            <a:xfrm>
              <a:off x="1057033" y="5132637"/>
              <a:ext cx="4599726" cy="127899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r>
                <a:rPr lang="en-US" b="1" dirty="0">
                  <a:solidFill>
                    <a:schemeClr val="tx1"/>
                  </a:solidFill>
                </a:rPr>
                <a:t>COST STRUCTURE</a:t>
              </a:r>
            </a:p>
            <a:p>
              <a:pPr marL="257176" indent="-257176">
                <a:buFont typeface="Arial" panose="020B0604020202020204" pitchFamily="34" charset="0"/>
                <a:buChar char="•"/>
              </a:pPr>
              <a:endParaRPr lang="en-ZA" dirty="0">
                <a:solidFill>
                  <a:schemeClr val="tx1"/>
                </a:solidFill>
              </a:endParaRPr>
            </a:p>
            <a:p>
              <a:pPr marL="257176" indent="-257176">
                <a:buFont typeface="Arial" panose="020B0604020202020204" pitchFamily="34" charset="0"/>
                <a:buChar char="•"/>
              </a:pPr>
              <a:r>
                <a:rPr lang="en-ZA" dirty="0">
                  <a:solidFill>
                    <a:schemeClr val="tx1"/>
                  </a:solidFill>
                </a:rPr>
                <a:t>Development and maintenance costs</a:t>
              </a:r>
            </a:p>
            <a:p>
              <a:pPr marL="257176" indent="-257176">
                <a:buFont typeface="Arial" panose="020B0604020202020204" pitchFamily="34" charset="0"/>
                <a:buChar char="•"/>
              </a:pPr>
              <a:r>
                <a:rPr lang="en-ZA" dirty="0">
                  <a:solidFill>
                    <a:schemeClr val="tx1"/>
                  </a:solidFill>
                </a:rPr>
                <a:t>Customer support</a:t>
              </a:r>
            </a:p>
            <a:p>
              <a:pPr marL="257176" indent="-257176">
                <a:buFont typeface="Arial" panose="020B0604020202020204" pitchFamily="34" charset="0"/>
                <a:buChar char="•"/>
              </a:pPr>
              <a:r>
                <a:rPr lang="en-ZA" dirty="0">
                  <a:solidFill>
                    <a:schemeClr val="tx1"/>
                  </a:solidFill>
                </a:rPr>
                <a:t>Server infrastructure</a:t>
              </a:r>
            </a:p>
            <a:p>
              <a:pPr marL="257176" indent="-257176">
                <a:buFont typeface="Arial" panose="020B0604020202020204" pitchFamily="34" charset="0"/>
                <a:buChar char="•"/>
              </a:pPr>
              <a:endParaRPr lang="en-ZA" dirty="0">
                <a:solidFill>
                  <a:schemeClr val="tx1"/>
                </a:solidFill>
              </a:endParaRPr>
            </a:p>
            <a:p>
              <a:pPr marL="257176" indent="-257176">
                <a:buFont typeface="Arial" panose="020B0604020202020204" pitchFamily="34" charset="0"/>
                <a:buChar char="•"/>
              </a:pPr>
              <a:endParaRPr lang="en-ZA" dirty="0">
                <a:solidFill>
                  <a:schemeClr val="tx1"/>
                </a:solidFill>
              </a:endParaRPr>
            </a:p>
            <a:p>
              <a:pPr marL="257176" indent="-257176">
                <a:buFont typeface="Arial" panose="020B0604020202020204" pitchFamily="34" charset="0"/>
                <a:buChar char="•"/>
              </a:pPr>
              <a:endParaRPr lang="en-ZA" dirty="0">
                <a:solidFill>
                  <a:schemeClr val="tx1"/>
                </a:solidFill>
              </a:endParaRPr>
            </a:p>
            <a:p>
              <a:endParaRPr lang="en-ZA" dirty="0">
                <a:solidFill>
                  <a:schemeClr val="tx1"/>
                </a:solidFill>
              </a:endParaRPr>
            </a:p>
            <a:p>
              <a:pPr marL="257176" indent="-257176">
                <a:buFont typeface="Arial" panose="020B0604020202020204" pitchFamily="34" charset="0"/>
                <a:buChar char="•"/>
              </a:pPr>
              <a:endParaRPr lang="en-ZA" dirty="0">
                <a:solidFill>
                  <a:schemeClr val="tx1"/>
                </a:solidFill>
              </a:endParaRPr>
            </a:p>
            <a:p>
              <a:endParaRPr lang="en-ZA" dirty="0">
                <a:solidFill>
                  <a:schemeClr val="tx1"/>
                </a:solidFill>
              </a:endParaRPr>
            </a:p>
          </p:txBody>
        </p:sp>
      </p:grpSp>
      <p:pic>
        <p:nvPicPr>
          <p:cNvPr id="17" name="Graphic 27" descr="Target with solid fill">
            <a:extLst>
              <a:ext uri="{FF2B5EF4-FFF2-40B4-BE49-F238E27FC236}">
                <a16:creationId xmlns:a16="http://schemas.microsoft.com/office/drawing/2014/main" id="{0A6ECB55-4CA0-4244-AFAF-47071920EBD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63800" y="8438696"/>
            <a:ext cx="655576" cy="360734"/>
          </a:xfrm>
          <a:prstGeom prst="rect">
            <a:avLst/>
          </a:prstGeom>
        </p:spPr>
      </p:pic>
      <p:pic>
        <p:nvPicPr>
          <p:cNvPr id="4" name="Picture 3">
            <a:extLst>
              <a:ext uri="{FF2B5EF4-FFF2-40B4-BE49-F238E27FC236}">
                <a16:creationId xmlns:a16="http://schemas.microsoft.com/office/drawing/2014/main" id="{7D84E9CE-FB4A-DCD1-921E-62AE8A73D1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91588" y="203971"/>
            <a:ext cx="4064163" cy="1483709"/>
          </a:xfrm>
          <a:prstGeom prst="rect">
            <a:avLst/>
          </a:prstGeom>
        </p:spPr>
      </p:pic>
    </p:spTree>
    <p:extLst>
      <p:ext uri="{BB962C8B-B14F-4D97-AF65-F5344CB8AC3E}">
        <p14:creationId xmlns:p14="http://schemas.microsoft.com/office/powerpoint/2010/main" val="328139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D8E20D4-BE16-5708-0F45-37DD4C481AC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0C4C3C6B-9721-9DC4-C815-E6CA686DF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866900"/>
            <a:ext cx="11125200" cy="7391400"/>
          </a:xfrm>
          <a:prstGeom prst="rect">
            <a:avLst/>
          </a:prstGeom>
        </p:spPr>
      </p:pic>
      <p:sp>
        <p:nvSpPr>
          <p:cNvPr id="5" name="TextBox 4">
            <a:extLst>
              <a:ext uri="{FF2B5EF4-FFF2-40B4-BE49-F238E27FC236}">
                <a16:creationId xmlns:a16="http://schemas.microsoft.com/office/drawing/2014/main" id="{61C0E5FE-1ABB-5621-BCAD-4BDEA74A1214}"/>
              </a:ext>
            </a:extLst>
          </p:cNvPr>
          <p:cNvSpPr txBox="1"/>
          <p:nvPr/>
        </p:nvSpPr>
        <p:spPr>
          <a:xfrm>
            <a:off x="533400" y="266700"/>
            <a:ext cx="7467600" cy="1200329"/>
          </a:xfrm>
          <a:prstGeom prst="rect">
            <a:avLst/>
          </a:prstGeom>
          <a:noFill/>
        </p:spPr>
        <p:txBody>
          <a:bodyPr wrap="square" rtlCol="0">
            <a:spAutoFit/>
          </a:bodyPr>
          <a:lstStyle/>
          <a:p>
            <a:r>
              <a:rPr lang="en-IN" sz="7200" dirty="0"/>
              <a:t>BUSINESS MODEL</a:t>
            </a:r>
          </a:p>
        </p:txBody>
      </p:sp>
    </p:spTree>
    <p:extLst>
      <p:ext uri="{BB962C8B-B14F-4D97-AF65-F5344CB8AC3E}">
        <p14:creationId xmlns:p14="http://schemas.microsoft.com/office/powerpoint/2010/main" val="2227657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D676F-0A1B-ADAB-5D30-7A67360F2B90}"/>
              </a:ext>
            </a:extLst>
          </p:cNvPr>
          <p:cNvSpPr>
            <a:spLocks noGrp="1"/>
          </p:cNvSpPr>
          <p:nvPr>
            <p:ph type="ctrTitle"/>
          </p:nvPr>
        </p:nvSpPr>
        <p:spPr>
          <a:xfrm>
            <a:off x="4724400" y="1866900"/>
            <a:ext cx="7772400" cy="1470025"/>
          </a:xfrm>
        </p:spPr>
        <p:txBody>
          <a:bodyPr/>
          <a:lstStyle/>
          <a:p>
            <a:r>
              <a:rPr lang="en-IN" dirty="0"/>
              <a:t>YouTube </a:t>
            </a:r>
            <a:r>
              <a:rPr lang="en-IN" dirty="0">
                <a:hlinkClick r:id="rId2"/>
              </a:rPr>
              <a:t>link</a:t>
            </a:r>
            <a:endParaRPr lang="en-IN" dirty="0"/>
          </a:p>
        </p:txBody>
      </p:sp>
      <p:sp>
        <p:nvSpPr>
          <p:cNvPr id="3" name="Subtitle 2">
            <a:extLst>
              <a:ext uri="{FF2B5EF4-FFF2-40B4-BE49-F238E27FC236}">
                <a16:creationId xmlns:a16="http://schemas.microsoft.com/office/drawing/2014/main" id="{68BCBF61-49E2-790F-002D-5BDE8A55C492}"/>
              </a:ext>
            </a:extLst>
          </p:cNvPr>
          <p:cNvSpPr>
            <a:spLocks noGrp="1"/>
          </p:cNvSpPr>
          <p:nvPr>
            <p:ph type="subTitle" idx="1"/>
          </p:nvPr>
        </p:nvSpPr>
        <p:spPr>
          <a:xfrm>
            <a:off x="5410200" y="3771900"/>
            <a:ext cx="6400800" cy="1752600"/>
          </a:xfrm>
        </p:spPr>
        <p:txBody>
          <a:bodyPr/>
          <a:lstStyle/>
          <a:p>
            <a:r>
              <a:rPr lang="en-IN" dirty="0"/>
              <a:t>https://youtu.be/T9s9xxF4XZY</a:t>
            </a:r>
          </a:p>
        </p:txBody>
      </p:sp>
    </p:spTree>
    <p:extLst>
      <p:ext uri="{BB962C8B-B14F-4D97-AF65-F5344CB8AC3E}">
        <p14:creationId xmlns:p14="http://schemas.microsoft.com/office/powerpoint/2010/main" val="2697915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95300"/>
            <a:ext cx="4191000" cy="652462"/>
          </a:xfrm>
        </p:spPr>
        <p:txBody>
          <a:bodyPr>
            <a:normAutofit fontScale="90000"/>
          </a:bodyPr>
          <a:lstStyle/>
          <a:p>
            <a:pPr algn="l"/>
            <a:r>
              <a:rPr lang="en-US" sz="4400" dirty="0">
                <a:solidFill>
                  <a:schemeClr val="tx1"/>
                </a:solidFill>
              </a:rPr>
              <a:t>MVP</a:t>
            </a:r>
            <a:endParaRPr lang="en-US" dirty="0">
              <a:solidFill>
                <a:schemeClr val="tx1"/>
              </a:solidFill>
            </a:endParaRPr>
          </a:p>
        </p:txBody>
      </p:sp>
      <p:sp>
        <p:nvSpPr>
          <p:cNvPr id="3" name="TextBox 2"/>
          <p:cNvSpPr txBox="1"/>
          <p:nvPr/>
        </p:nvSpPr>
        <p:spPr>
          <a:xfrm>
            <a:off x="1143000" y="2122281"/>
            <a:ext cx="13182600" cy="5093702"/>
          </a:xfrm>
          <a:prstGeom prst="rect">
            <a:avLst/>
          </a:prstGeom>
          <a:noFill/>
        </p:spPr>
        <p:txBody>
          <a:bodyPr wrap="square" rtlCol="0">
            <a:spAutoFit/>
          </a:bodyPr>
          <a:lstStyle/>
          <a:p>
            <a:pPr marL="457200" indent="-457200">
              <a:buClrTx/>
              <a:buFont typeface="Arial" panose="020B0604020202020204" pitchFamily="34" charset="0"/>
              <a:buChar char="•"/>
            </a:pPr>
            <a:r>
              <a:rPr lang="en-US" sz="2700" b="1" dirty="0"/>
              <a:t>Provide Full product/service description</a:t>
            </a:r>
            <a:endParaRPr lang="en-IN" sz="2700" b="1" dirty="0">
              <a:solidFill>
                <a:prstClr val="black"/>
              </a:solidFill>
              <a:latin typeface="Calibri" panose="020F0502020204030204"/>
            </a:endParaRPr>
          </a:p>
          <a:p>
            <a:pPr marL="457200" indent="-457200">
              <a:buClrTx/>
              <a:buFont typeface="Arial" panose="020B0604020202020204" pitchFamily="34" charset="0"/>
              <a:buChar char="•"/>
            </a:pPr>
            <a:r>
              <a:rPr lang="en-IN" sz="2700" b="1" dirty="0">
                <a:solidFill>
                  <a:prstClr val="black"/>
                </a:solidFill>
                <a:latin typeface="Calibri" panose="020F0502020204030204"/>
              </a:rPr>
              <a:t>Insert a picture of the prototype</a:t>
            </a:r>
          </a:p>
          <a:p>
            <a:pPr marL="457200" indent="-457200">
              <a:buClrTx/>
              <a:buFont typeface="Arial" panose="020B0604020202020204" pitchFamily="34" charset="0"/>
              <a:buChar char="•"/>
            </a:pPr>
            <a:r>
              <a:rPr lang="en-IN" sz="2700" b="1" dirty="0">
                <a:solidFill>
                  <a:prstClr val="black"/>
                </a:solidFill>
                <a:latin typeface="Calibri" panose="020F0502020204030204"/>
              </a:rPr>
              <a:t>Provide video link of the working prototype, if any</a:t>
            </a:r>
          </a:p>
          <a:p>
            <a:pPr marL="457200" indent="-457200">
              <a:buFont typeface="Arial" panose="020B0604020202020204" pitchFamily="34" charset="0"/>
              <a:buChar char="•"/>
            </a:pPr>
            <a:r>
              <a:rPr lang="en-IN" sz="2700" b="1" dirty="0">
                <a:solidFill>
                  <a:prstClr val="black"/>
                </a:solidFill>
                <a:latin typeface="Calibri" panose="020F0502020204030204"/>
              </a:rPr>
              <a:t>Share screenshots of website ( Landing page, testimony etc.,).</a:t>
            </a:r>
            <a:r>
              <a:rPr lang="en-US" sz="2800" dirty="0"/>
              <a:t> If the venture is in any online business, it must definitely showcase a functional website</a:t>
            </a:r>
            <a:r>
              <a:rPr lang="en-US" sz="2800" b="1" dirty="0"/>
              <a:t>.</a:t>
            </a:r>
            <a:endParaRPr lang="en-IN" sz="2700" b="1" dirty="0">
              <a:solidFill>
                <a:prstClr val="black"/>
              </a:solidFill>
              <a:latin typeface="Calibri" panose="020F0502020204030204"/>
            </a:endParaRPr>
          </a:p>
          <a:p>
            <a:pPr marL="457200" indent="-457200">
              <a:buFont typeface="Arial" panose="020B0604020202020204" pitchFamily="34" charset="0"/>
              <a:buChar char="•"/>
            </a:pPr>
            <a:r>
              <a:rPr lang="en-IN" sz="2700" b="1" dirty="0">
                <a:solidFill>
                  <a:prstClr val="black"/>
                </a:solidFill>
              </a:rPr>
              <a:t>Share website link (</a:t>
            </a:r>
            <a:r>
              <a:rPr lang="en-US" sz="2400" dirty="0"/>
              <a:t>If the venture is in any online business, it must definitely showcase a functional website</a:t>
            </a:r>
            <a:r>
              <a:rPr lang="en-US" sz="2400" b="1" dirty="0"/>
              <a:t>.</a:t>
            </a:r>
            <a:r>
              <a:rPr lang="en-IN" sz="2400" b="1" dirty="0">
                <a:solidFill>
                  <a:prstClr val="black"/>
                </a:solidFill>
              </a:rPr>
              <a:t>)</a:t>
            </a:r>
            <a:endParaRPr lang="en-IN" sz="2700" b="1" dirty="0">
              <a:solidFill>
                <a:prstClr val="black"/>
              </a:solidFill>
            </a:endParaRPr>
          </a:p>
          <a:p>
            <a:pPr marL="457200" indent="-457200">
              <a:buFont typeface="Arial" panose="020B0604020202020204" pitchFamily="34" charset="0"/>
              <a:buChar char="•"/>
            </a:pPr>
            <a:r>
              <a:rPr lang="en-IN" sz="2700" b="1" dirty="0">
                <a:solidFill>
                  <a:prstClr val="black"/>
                </a:solidFill>
              </a:rPr>
              <a:t>Share App link</a:t>
            </a:r>
          </a:p>
          <a:p>
            <a:pPr marL="457200" indent="-457200">
              <a:buFont typeface="Arial" panose="020B0604020202020204" pitchFamily="34" charset="0"/>
              <a:buChar char="•"/>
            </a:pPr>
            <a:r>
              <a:rPr lang="en-US" sz="2800" b="1" dirty="0"/>
              <a:t>Description of how the product will work and steps the customer will follow</a:t>
            </a:r>
          </a:p>
          <a:p>
            <a:pPr marL="457200" indent="-457200">
              <a:buFont typeface="Arial" panose="020B0604020202020204" pitchFamily="34" charset="0"/>
              <a:buChar char="•"/>
            </a:pPr>
            <a:r>
              <a:rPr lang="en-US" sz="2800" b="1" dirty="0"/>
              <a:t>Any other information</a:t>
            </a:r>
          </a:p>
          <a:p>
            <a:pPr marL="457200" indent="-457200">
              <a:buFont typeface="Arial" panose="020B0604020202020204" pitchFamily="34" charset="0"/>
              <a:buChar char="•"/>
            </a:pPr>
            <a:endParaRPr lang="en-IN" sz="2700" b="1" dirty="0">
              <a:solidFill>
                <a:prstClr val="black"/>
              </a:solidFill>
            </a:endParaRPr>
          </a:p>
          <a:p>
            <a:pPr marL="457200" indent="-457200">
              <a:buClrTx/>
              <a:buFont typeface="Arial" panose="020B0604020202020204" pitchFamily="34" charset="0"/>
              <a:buChar char="•"/>
            </a:pPr>
            <a:endParaRPr lang="en-IN" sz="2700" b="1" dirty="0">
              <a:solidFill>
                <a:prstClr val="black"/>
              </a:solidFill>
              <a:latin typeface="Calibri" panose="020F0502020204030204"/>
            </a:endParaRPr>
          </a:p>
        </p:txBody>
      </p:sp>
      <p:sp>
        <p:nvSpPr>
          <p:cNvPr id="4" name="Rectangle 3">
            <a:extLst>
              <a:ext uri="{FF2B5EF4-FFF2-40B4-BE49-F238E27FC236}">
                <a16:creationId xmlns:a16="http://schemas.microsoft.com/office/drawing/2014/main" id="{5DE34494-019C-4AF1-907B-33245967C575}"/>
              </a:ext>
            </a:extLst>
          </p:cNvPr>
          <p:cNvSpPr/>
          <p:nvPr/>
        </p:nvSpPr>
        <p:spPr>
          <a:xfrm>
            <a:off x="15925800" y="315439"/>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sp>
        <p:nvSpPr>
          <p:cNvPr id="5" name="TextBox 4">
            <a:extLst>
              <a:ext uri="{FF2B5EF4-FFF2-40B4-BE49-F238E27FC236}">
                <a16:creationId xmlns:a16="http://schemas.microsoft.com/office/drawing/2014/main" id="{437D10F2-D825-4F14-8721-CF5105D60893}"/>
              </a:ext>
            </a:extLst>
          </p:cNvPr>
          <p:cNvSpPr txBox="1"/>
          <p:nvPr/>
        </p:nvSpPr>
        <p:spPr>
          <a:xfrm>
            <a:off x="16173748" y="648157"/>
            <a:ext cx="1422954" cy="623248"/>
          </a:xfrm>
          <a:prstGeom prst="rect">
            <a:avLst/>
          </a:prstGeom>
          <a:noFill/>
        </p:spPr>
        <p:txBody>
          <a:bodyPr wrap="square" lIns="68580" tIns="34290" rIns="68580" bIns="34290" rtlCol="0" anchor="t">
            <a:spAutoFit/>
          </a:bodyPr>
          <a:lstStyle/>
          <a:p>
            <a:pPr algn="ctr"/>
            <a:r>
              <a:rPr lang="en-US" b="1" dirty="0"/>
              <a:t>Place your logo here</a:t>
            </a:r>
            <a:endParaRPr lang="en-ZA" b="1" dirty="0"/>
          </a:p>
        </p:txBody>
      </p:sp>
      <p:sp>
        <p:nvSpPr>
          <p:cNvPr id="6" name="Rectangle 5"/>
          <p:cNvSpPr/>
          <p:nvPr/>
        </p:nvSpPr>
        <p:spPr>
          <a:xfrm>
            <a:off x="12344400" y="7197498"/>
            <a:ext cx="5629701" cy="1200329"/>
          </a:xfrm>
          <a:prstGeom prst="rect">
            <a:avLst/>
          </a:prstGeom>
          <a:solidFill>
            <a:srgbClr val="FFC000"/>
          </a:solidFill>
        </p:spPr>
        <p:txBody>
          <a:bodyPr wrap="square">
            <a:spAutoFit/>
          </a:bodyPr>
          <a:lstStyle/>
          <a:p>
            <a:pPr algn="just"/>
            <a:r>
              <a:rPr lang="en-US" sz="2400" dirty="0"/>
              <a:t>	</a:t>
            </a:r>
          </a:p>
          <a:p>
            <a:pPr algn="just"/>
            <a:r>
              <a:rPr lang="en-US" sz="2400" dirty="0"/>
              <a:t>	The slide helps to see your vision in action with a clear demonstration</a:t>
            </a:r>
            <a:endParaRPr lang="en-US" sz="2400" b="1" dirty="0">
              <a:latin typeface="+mj-lt"/>
            </a:endParaRPr>
          </a:p>
        </p:txBody>
      </p:sp>
      <p:pic>
        <p:nvPicPr>
          <p:cNvPr id="7" name="Graphic 27" descr="Target with solid fill">
            <a:extLst>
              <a:ext uri="{FF2B5EF4-FFF2-40B4-BE49-F238E27FC236}">
                <a16:creationId xmlns:a16="http://schemas.microsoft.com/office/drawing/2014/main" id="{0A6ECB55-4CA0-4244-AFAF-47071920EBD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96800" y="7215983"/>
            <a:ext cx="655576" cy="689202"/>
          </a:xfrm>
          <a:prstGeom prst="rect">
            <a:avLst/>
          </a:prstGeom>
        </p:spPr>
      </p:pic>
      <p:pic>
        <p:nvPicPr>
          <p:cNvPr id="8" name="Picture 7">
            <a:extLst>
              <a:ext uri="{FF2B5EF4-FFF2-40B4-BE49-F238E27FC236}">
                <a16:creationId xmlns:a16="http://schemas.microsoft.com/office/drawing/2014/main" id="{F8C5A959-9D7E-8B08-96FC-F9619A56EB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91588" y="190500"/>
            <a:ext cx="4064163" cy="1483709"/>
          </a:xfrm>
          <a:prstGeom prst="rect">
            <a:avLst/>
          </a:prstGeom>
        </p:spPr>
      </p:pic>
    </p:spTree>
    <p:extLst>
      <p:ext uri="{BB962C8B-B14F-4D97-AF65-F5344CB8AC3E}">
        <p14:creationId xmlns:p14="http://schemas.microsoft.com/office/powerpoint/2010/main" val="323203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3">
            <a:extLst>
              <a:ext uri="{FF2B5EF4-FFF2-40B4-BE49-F238E27FC236}">
                <a16:creationId xmlns:a16="http://schemas.microsoft.com/office/drawing/2014/main" id="{3CAEC04B-1429-4612-89DB-5CA4F4B031FD}"/>
              </a:ext>
            </a:extLst>
          </p:cNvPr>
          <p:cNvSpPr txBox="1">
            <a:spLocks/>
          </p:cNvSpPr>
          <p:nvPr/>
        </p:nvSpPr>
        <p:spPr>
          <a:xfrm>
            <a:off x="376232" y="330449"/>
            <a:ext cx="15087600" cy="1266400"/>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8747"/>
              </a:lnSpc>
              <a:buClrTx/>
              <a:buFontTx/>
              <a:buNone/>
            </a:pPr>
            <a:r>
              <a:rPr lang="en-GB" sz="3000" b="1" dirty="0">
                <a:solidFill>
                  <a:prstClr val="black"/>
                </a:solidFill>
                <a:latin typeface="Raleway"/>
              </a:rPr>
              <a:t>  </a:t>
            </a:r>
            <a:r>
              <a:rPr lang="en-GB" sz="6000" dirty="0">
                <a:solidFill>
                  <a:schemeClr val="accent2"/>
                </a:solidFill>
                <a:latin typeface="Antonio Bold"/>
                <a:ea typeface="+mn-ea"/>
                <a:cs typeface="+mn-cs"/>
              </a:rPr>
              <a:t>MVP Validation</a:t>
            </a:r>
            <a:endParaRPr lang="en-US" sz="6000" dirty="0">
              <a:solidFill>
                <a:schemeClr val="accent2"/>
              </a:solidFill>
              <a:latin typeface="Antonio Bold"/>
              <a:ea typeface="+mn-ea"/>
              <a:cs typeface="+mn-cs"/>
            </a:endParaRPr>
          </a:p>
        </p:txBody>
      </p:sp>
      <p:sp>
        <p:nvSpPr>
          <p:cNvPr id="110" name="Rectangle 109">
            <a:extLst>
              <a:ext uri="{FF2B5EF4-FFF2-40B4-BE49-F238E27FC236}">
                <a16:creationId xmlns:a16="http://schemas.microsoft.com/office/drawing/2014/main" id="{51D08DA0-06DC-8B4E-BD66-A9F65085D413}"/>
              </a:ext>
            </a:extLst>
          </p:cNvPr>
          <p:cNvSpPr/>
          <p:nvPr/>
        </p:nvSpPr>
        <p:spPr>
          <a:xfrm>
            <a:off x="595245" y="1451872"/>
            <a:ext cx="16673468" cy="816933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latin typeface="Barlow" panose="00000800000000000000" pitchFamily="2" charset="0"/>
            </a:endParaRPr>
          </a:p>
        </p:txBody>
      </p:sp>
      <p:cxnSp>
        <p:nvCxnSpPr>
          <p:cNvPr id="133" name="Straight Connector 132">
            <a:extLst>
              <a:ext uri="{FF2B5EF4-FFF2-40B4-BE49-F238E27FC236}">
                <a16:creationId xmlns:a16="http://schemas.microsoft.com/office/drawing/2014/main" id="{97A66D7F-E190-4448-B607-C21D56C9EC0E}"/>
              </a:ext>
            </a:extLst>
          </p:cNvPr>
          <p:cNvCxnSpPr>
            <a:cxnSpLocks/>
          </p:cNvCxnSpPr>
          <p:nvPr/>
        </p:nvCxnSpPr>
        <p:spPr>
          <a:xfrm flipH="1" flipV="1">
            <a:off x="8458200" y="1596849"/>
            <a:ext cx="0" cy="79584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1671FBED-F807-C244-997A-A62DD004EDFB}"/>
              </a:ext>
            </a:extLst>
          </p:cNvPr>
          <p:cNvSpPr txBox="1"/>
          <p:nvPr/>
        </p:nvSpPr>
        <p:spPr>
          <a:xfrm>
            <a:off x="652487" y="2577445"/>
            <a:ext cx="7835549" cy="830997"/>
          </a:xfrm>
          <a:prstGeom prst="rect">
            <a:avLst/>
          </a:prstGeom>
          <a:noFill/>
        </p:spPr>
        <p:txBody>
          <a:bodyPr wrap="square" rtlCol="0">
            <a:spAutoFit/>
          </a:bodyPr>
          <a:lstStyle/>
          <a:p>
            <a:r>
              <a:rPr lang="en-GB" sz="1600" b="1" dirty="0">
                <a:latin typeface="Barlow" panose="00000800000000000000" pitchFamily="2" charset="0"/>
              </a:rPr>
              <a:t>Test Details:</a:t>
            </a:r>
            <a:r>
              <a:rPr lang="en-US" sz="1600" b="0" i="0" dirty="0">
                <a:solidFill>
                  <a:srgbClr val="0D0D0D"/>
                </a:solidFill>
                <a:effectLst/>
                <a:highlight>
                  <a:srgbClr val="FFFFFF"/>
                </a:highlight>
                <a:latin typeface="Söhne"/>
              </a:rPr>
              <a:t>Deploy system in target regions, measuring adoption rate, detection accuracy, and response time to validate effectiveness in reducing human-wildlife conflicts and enhancing community safety.</a:t>
            </a:r>
            <a:endParaRPr lang="en-GB" sz="1600" b="1" dirty="0">
              <a:latin typeface="Barlow" panose="00000800000000000000" pitchFamily="2" charset="0"/>
            </a:endParaRPr>
          </a:p>
        </p:txBody>
      </p:sp>
      <p:sp>
        <p:nvSpPr>
          <p:cNvPr id="135" name="TextBox 134">
            <a:extLst>
              <a:ext uri="{FF2B5EF4-FFF2-40B4-BE49-F238E27FC236}">
                <a16:creationId xmlns:a16="http://schemas.microsoft.com/office/drawing/2014/main" id="{FEA05CF0-7156-F54C-B0C2-FBC0374002EC}"/>
              </a:ext>
            </a:extLst>
          </p:cNvPr>
          <p:cNvSpPr txBox="1"/>
          <p:nvPr/>
        </p:nvSpPr>
        <p:spPr>
          <a:xfrm>
            <a:off x="730785" y="4945627"/>
            <a:ext cx="3299254" cy="338554"/>
          </a:xfrm>
          <a:prstGeom prst="rect">
            <a:avLst/>
          </a:prstGeom>
          <a:noFill/>
        </p:spPr>
        <p:txBody>
          <a:bodyPr wrap="square" rtlCol="0">
            <a:spAutoFit/>
          </a:bodyPr>
          <a:lstStyle/>
          <a:p>
            <a:r>
              <a:rPr lang="en-GB" sz="1600" b="1" dirty="0">
                <a:latin typeface="Barlow" panose="00000800000000000000" pitchFamily="2" charset="0"/>
              </a:rPr>
              <a:t>Results of Test:</a:t>
            </a:r>
          </a:p>
        </p:txBody>
      </p:sp>
      <p:sp>
        <p:nvSpPr>
          <p:cNvPr id="136" name="TextBox 135">
            <a:extLst>
              <a:ext uri="{FF2B5EF4-FFF2-40B4-BE49-F238E27FC236}">
                <a16:creationId xmlns:a16="http://schemas.microsoft.com/office/drawing/2014/main" id="{28E58E65-6693-2848-B580-E0CC47E8C136}"/>
              </a:ext>
            </a:extLst>
          </p:cNvPr>
          <p:cNvSpPr txBox="1"/>
          <p:nvPr/>
        </p:nvSpPr>
        <p:spPr>
          <a:xfrm>
            <a:off x="9993726" y="2292334"/>
            <a:ext cx="3299254" cy="338554"/>
          </a:xfrm>
          <a:prstGeom prst="rect">
            <a:avLst/>
          </a:prstGeom>
          <a:noFill/>
        </p:spPr>
        <p:txBody>
          <a:bodyPr wrap="square" rtlCol="0">
            <a:spAutoFit/>
          </a:bodyPr>
          <a:lstStyle/>
          <a:p>
            <a:r>
              <a:rPr lang="en-GB" sz="1600" b="1" dirty="0">
                <a:latin typeface="Barlow" panose="00000800000000000000" pitchFamily="2" charset="0"/>
              </a:rPr>
              <a:t>Conclusion:</a:t>
            </a:r>
          </a:p>
        </p:txBody>
      </p:sp>
      <p:sp>
        <p:nvSpPr>
          <p:cNvPr id="137" name="TextBox 136">
            <a:extLst>
              <a:ext uri="{FF2B5EF4-FFF2-40B4-BE49-F238E27FC236}">
                <a16:creationId xmlns:a16="http://schemas.microsoft.com/office/drawing/2014/main" id="{7430E071-9B96-1446-8F6F-64CD7A481BC2}"/>
              </a:ext>
            </a:extLst>
          </p:cNvPr>
          <p:cNvSpPr txBox="1"/>
          <p:nvPr/>
        </p:nvSpPr>
        <p:spPr>
          <a:xfrm>
            <a:off x="9858263" y="5076840"/>
            <a:ext cx="3299254" cy="338554"/>
          </a:xfrm>
          <a:prstGeom prst="rect">
            <a:avLst/>
          </a:prstGeom>
          <a:noFill/>
        </p:spPr>
        <p:txBody>
          <a:bodyPr wrap="square" rtlCol="0">
            <a:spAutoFit/>
          </a:bodyPr>
          <a:lstStyle/>
          <a:p>
            <a:r>
              <a:rPr lang="en-GB" sz="1600" b="1" dirty="0">
                <a:latin typeface="Barlow" panose="00000800000000000000" pitchFamily="2" charset="0"/>
              </a:rPr>
              <a:t>Realizations / Insights:</a:t>
            </a:r>
          </a:p>
        </p:txBody>
      </p:sp>
      <p:sp>
        <p:nvSpPr>
          <p:cNvPr id="138" name="TextBox 137">
            <a:extLst>
              <a:ext uri="{FF2B5EF4-FFF2-40B4-BE49-F238E27FC236}">
                <a16:creationId xmlns:a16="http://schemas.microsoft.com/office/drawing/2014/main" id="{2C2B3B00-73BC-054E-9F8B-8D188EEB2FB0}"/>
              </a:ext>
            </a:extLst>
          </p:cNvPr>
          <p:cNvSpPr txBox="1"/>
          <p:nvPr/>
        </p:nvSpPr>
        <p:spPr>
          <a:xfrm>
            <a:off x="9827372" y="7220234"/>
            <a:ext cx="4658499" cy="338554"/>
          </a:xfrm>
          <a:prstGeom prst="rect">
            <a:avLst/>
          </a:prstGeom>
          <a:noFill/>
        </p:spPr>
        <p:txBody>
          <a:bodyPr wrap="square" rtlCol="0">
            <a:spAutoFit/>
          </a:bodyPr>
          <a:lstStyle/>
          <a:p>
            <a:r>
              <a:rPr lang="en-GB" sz="1600" b="1" dirty="0">
                <a:latin typeface="Barlow" panose="00000800000000000000" pitchFamily="2" charset="0"/>
              </a:rPr>
              <a:t>Next Steps:</a:t>
            </a:r>
          </a:p>
        </p:txBody>
      </p:sp>
      <p:sp>
        <p:nvSpPr>
          <p:cNvPr id="139" name="TextBox 138">
            <a:extLst>
              <a:ext uri="{FF2B5EF4-FFF2-40B4-BE49-F238E27FC236}">
                <a16:creationId xmlns:a16="http://schemas.microsoft.com/office/drawing/2014/main" id="{85F8CBB3-C33D-0B4D-8BEA-8C46D5F70F1E}"/>
              </a:ext>
            </a:extLst>
          </p:cNvPr>
          <p:cNvSpPr txBox="1"/>
          <p:nvPr/>
        </p:nvSpPr>
        <p:spPr>
          <a:xfrm>
            <a:off x="707605" y="3233795"/>
            <a:ext cx="3034805" cy="584775"/>
          </a:xfrm>
          <a:prstGeom prst="rect">
            <a:avLst/>
          </a:prstGeom>
          <a:noFill/>
        </p:spPr>
        <p:txBody>
          <a:bodyPr wrap="none" rtlCol="0">
            <a:spAutoFit/>
          </a:bodyPr>
          <a:lstStyle/>
          <a:p>
            <a:r>
              <a:rPr lang="en-GB" sz="1600" b="1" dirty="0">
                <a:latin typeface="Barlow" panose="00000800000000000000" pitchFamily="2" charset="0"/>
              </a:rPr>
              <a:t>How long will we test this MVP?</a:t>
            </a:r>
          </a:p>
          <a:p>
            <a:r>
              <a:rPr lang="en-GB" sz="1600" b="1" dirty="0">
                <a:latin typeface="Barlow" panose="00000800000000000000" pitchFamily="2" charset="0"/>
              </a:rPr>
              <a:t>2 Months</a:t>
            </a:r>
          </a:p>
        </p:txBody>
      </p:sp>
      <p:sp>
        <p:nvSpPr>
          <p:cNvPr id="140" name="TextBox 139">
            <a:extLst>
              <a:ext uri="{FF2B5EF4-FFF2-40B4-BE49-F238E27FC236}">
                <a16:creationId xmlns:a16="http://schemas.microsoft.com/office/drawing/2014/main" id="{F64229BF-1A85-6D45-B2B7-855A518F1B89}"/>
              </a:ext>
            </a:extLst>
          </p:cNvPr>
          <p:cNvSpPr txBox="1"/>
          <p:nvPr/>
        </p:nvSpPr>
        <p:spPr>
          <a:xfrm>
            <a:off x="739477" y="4339883"/>
            <a:ext cx="7077707" cy="338554"/>
          </a:xfrm>
          <a:prstGeom prst="rect">
            <a:avLst/>
          </a:prstGeom>
          <a:noFill/>
        </p:spPr>
        <p:txBody>
          <a:bodyPr wrap="none" rtlCol="0">
            <a:spAutoFit/>
          </a:bodyPr>
          <a:lstStyle/>
          <a:p>
            <a:r>
              <a:rPr lang="en-GB" sz="1600" b="1" dirty="0">
                <a:latin typeface="Barlow" panose="00000800000000000000" pitchFamily="2" charset="0"/>
              </a:rPr>
              <a:t>How will we get to that audience? </a:t>
            </a:r>
            <a:r>
              <a:rPr lang="en-IN" sz="1600" b="0" i="0" dirty="0">
                <a:solidFill>
                  <a:srgbClr val="0D0D0D"/>
                </a:solidFill>
                <a:effectLst/>
                <a:highlight>
                  <a:srgbClr val="FFFFFF"/>
                </a:highlight>
                <a:latin typeface="Söhne"/>
              </a:rPr>
              <a:t>government channels, conservation networks</a:t>
            </a:r>
            <a:endParaRPr lang="en-GB" sz="1600" b="1" dirty="0">
              <a:latin typeface="Barlow" panose="00000800000000000000" pitchFamily="2" charset="0"/>
            </a:endParaRPr>
          </a:p>
        </p:txBody>
      </p:sp>
      <p:sp>
        <p:nvSpPr>
          <p:cNvPr id="141" name="TextBox 140">
            <a:extLst>
              <a:ext uri="{FF2B5EF4-FFF2-40B4-BE49-F238E27FC236}">
                <a16:creationId xmlns:a16="http://schemas.microsoft.com/office/drawing/2014/main" id="{18EC7D1D-EFBB-2E4F-9EFB-AB531420D6FC}"/>
              </a:ext>
            </a:extLst>
          </p:cNvPr>
          <p:cNvSpPr txBox="1"/>
          <p:nvPr/>
        </p:nvSpPr>
        <p:spPr>
          <a:xfrm>
            <a:off x="707605" y="3687516"/>
            <a:ext cx="7337722" cy="584775"/>
          </a:xfrm>
          <a:prstGeom prst="rect">
            <a:avLst/>
          </a:prstGeom>
          <a:noFill/>
        </p:spPr>
        <p:txBody>
          <a:bodyPr wrap="square" rtlCol="0">
            <a:spAutoFit/>
          </a:bodyPr>
          <a:lstStyle/>
          <a:p>
            <a:r>
              <a:rPr lang="en-GB" sz="1600" b="1" dirty="0">
                <a:latin typeface="Barlow" panose="00000800000000000000" pitchFamily="2" charset="0"/>
              </a:rPr>
              <a:t>Who is our target audience for the test? How many of them?</a:t>
            </a:r>
          </a:p>
          <a:p>
            <a:r>
              <a:rPr lang="en-IN" sz="1600" b="0" i="0" dirty="0">
                <a:solidFill>
                  <a:srgbClr val="0D0D0D"/>
                </a:solidFill>
                <a:effectLst/>
                <a:highlight>
                  <a:srgbClr val="FFFFFF"/>
                </a:highlight>
                <a:latin typeface="Söhne"/>
              </a:rPr>
              <a:t>Forest Departments</a:t>
            </a:r>
            <a:r>
              <a:rPr lang="en-GB" sz="1600" b="1" i="0" dirty="0">
                <a:solidFill>
                  <a:srgbClr val="0D0D0D"/>
                </a:solidFill>
                <a:effectLst/>
                <a:highlight>
                  <a:srgbClr val="FFFFFF"/>
                </a:highlight>
                <a:latin typeface="Barlow" panose="00000800000000000000" pitchFamily="2" charset="0"/>
              </a:rPr>
              <a:t>, </a:t>
            </a:r>
            <a:r>
              <a:rPr lang="en-IN" sz="1600" b="0" i="0" dirty="0">
                <a:solidFill>
                  <a:srgbClr val="0D0D0D"/>
                </a:solidFill>
                <a:effectLst/>
                <a:highlight>
                  <a:srgbClr val="FFFFFF"/>
                </a:highlight>
                <a:latin typeface="Söhne"/>
              </a:rPr>
              <a:t>Farmers</a:t>
            </a:r>
          </a:p>
        </p:txBody>
      </p:sp>
      <p:sp>
        <p:nvSpPr>
          <p:cNvPr id="142" name="Rectangle 141">
            <a:extLst>
              <a:ext uri="{FF2B5EF4-FFF2-40B4-BE49-F238E27FC236}">
                <a16:creationId xmlns:a16="http://schemas.microsoft.com/office/drawing/2014/main" id="{DCB024B3-A3D8-5942-AD22-2BBF7AC46378}"/>
              </a:ext>
            </a:extLst>
          </p:cNvPr>
          <p:cNvSpPr/>
          <p:nvPr/>
        </p:nvSpPr>
        <p:spPr>
          <a:xfrm>
            <a:off x="10165494" y="3077597"/>
            <a:ext cx="212991" cy="20762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Barlow" panose="00000800000000000000" pitchFamily="2" charset="0"/>
            </a:endParaRPr>
          </a:p>
        </p:txBody>
      </p:sp>
      <p:sp>
        <p:nvSpPr>
          <p:cNvPr id="143" name="TextBox 142">
            <a:extLst>
              <a:ext uri="{FF2B5EF4-FFF2-40B4-BE49-F238E27FC236}">
                <a16:creationId xmlns:a16="http://schemas.microsoft.com/office/drawing/2014/main" id="{B01EE1C5-A970-0647-A387-B5E639C06D66}"/>
              </a:ext>
            </a:extLst>
          </p:cNvPr>
          <p:cNvSpPr txBox="1"/>
          <p:nvPr/>
        </p:nvSpPr>
        <p:spPr>
          <a:xfrm>
            <a:off x="10412440" y="2673706"/>
            <a:ext cx="1295547" cy="338554"/>
          </a:xfrm>
          <a:prstGeom prst="rect">
            <a:avLst/>
          </a:prstGeom>
          <a:noFill/>
        </p:spPr>
        <p:txBody>
          <a:bodyPr wrap="none" rtlCol="0">
            <a:spAutoFit/>
          </a:bodyPr>
          <a:lstStyle/>
          <a:p>
            <a:r>
              <a:rPr lang="en-GB" sz="1600" dirty="0">
                <a:latin typeface="Barlow" panose="00000800000000000000" pitchFamily="2" charset="0"/>
              </a:rPr>
              <a:t>Persevere</a:t>
            </a:r>
          </a:p>
        </p:txBody>
      </p:sp>
      <p:sp>
        <p:nvSpPr>
          <p:cNvPr id="144" name="TextBox 143">
            <a:extLst>
              <a:ext uri="{FF2B5EF4-FFF2-40B4-BE49-F238E27FC236}">
                <a16:creationId xmlns:a16="http://schemas.microsoft.com/office/drawing/2014/main" id="{2E6F00F6-742E-C24C-92EB-6D9513CB41D0}"/>
              </a:ext>
            </a:extLst>
          </p:cNvPr>
          <p:cNvSpPr txBox="1"/>
          <p:nvPr/>
        </p:nvSpPr>
        <p:spPr>
          <a:xfrm>
            <a:off x="10412440" y="3030521"/>
            <a:ext cx="801823" cy="338554"/>
          </a:xfrm>
          <a:prstGeom prst="rect">
            <a:avLst/>
          </a:prstGeom>
          <a:noFill/>
        </p:spPr>
        <p:txBody>
          <a:bodyPr wrap="none" rtlCol="0">
            <a:spAutoFit/>
          </a:bodyPr>
          <a:lstStyle/>
          <a:p>
            <a:r>
              <a:rPr lang="en-GB" sz="1600" dirty="0">
                <a:latin typeface="Barlow" panose="00000800000000000000" pitchFamily="2" charset="0"/>
              </a:rPr>
              <a:t>Pivot</a:t>
            </a:r>
          </a:p>
        </p:txBody>
      </p:sp>
      <p:sp>
        <p:nvSpPr>
          <p:cNvPr id="145" name="TextBox 144">
            <a:extLst>
              <a:ext uri="{FF2B5EF4-FFF2-40B4-BE49-F238E27FC236}">
                <a16:creationId xmlns:a16="http://schemas.microsoft.com/office/drawing/2014/main" id="{60063187-BB1B-A444-B619-E14E03BA62DF}"/>
              </a:ext>
            </a:extLst>
          </p:cNvPr>
          <p:cNvSpPr txBox="1"/>
          <p:nvPr/>
        </p:nvSpPr>
        <p:spPr>
          <a:xfrm>
            <a:off x="10388995" y="3390844"/>
            <a:ext cx="1912703" cy="338554"/>
          </a:xfrm>
          <a:prstGeom prst="rect">
            <a:avLst/>
          </a:prstGeom>
          <a:noFill/>
        </p:spPr>
        <p:txBody>
          <a:bodyPr wrap="none" rtlCol="0">
            <a:spAutoFit/>
          </a:bodyPr>
          <a:lstStyle/>
          <a:p>
            <a:r>
              <a:rPr lang="en-GB" sz="1600" dirty="0">
                <a:latin typeface="Barlow" panose="00000800000000000000" pitchFamily="2" charset="0"/>
              </a:rPr>
              <a:t>Not conclusive</a:t>
            </a:r>
          </a:p>
        </p:txBody>
      </p:sp>
      <p:sp>
        <p:nvSpPr>
          <p:cNvPr id="146" name="Rectangle 145">
            <a:extLst>
              <a:ext uri="{FF2B5EF4-FFF2-40B4-BE49-F238E27FC236}">
                <a16:creationId xmlns:a16="http://schemas.microsoft.com/office/drawing/2014/main" id="{B6E6BF1D-5E5B-5243-AA5E-F55C0BC6CB58}"/>
              </a:ext>
            </a:extLst>
          </p:cNvPr>
          <p:cNvSpPr/>
          <p:nvPr/>
        </p:nvSpPr>
        <p:spPr>
          <a:xfrm>
            <a:off x="10170879" y="3439245"/>
            <a:ext cx="212991" cy="20762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Barlow" panose="00000800000000000000" pitchFamily="2" charset="0"/>
            </a:endParaRPr>
          </a:p>
        </p:txBody>
      </p:sp>
      <p:sp>
        <p:nvSpPr>
          <p:cNvPr id="147" name="Rectangle 146">
            <a:extLst>
              <a:ext uri="{FF2B5EF4-FFF2-40B4-BE49-F238E27FC236}">
                <a16:creationId xmlns:a16="http://schemas.microsoft.com/office/drawing/2014/main" id="{AAE7E61C-15D7-594A-94D7-75068E7F9D29}"/>
              </a:ext>
            </a:extLst>
          </p:cNvPr>
          <p:cNvSpPr/>
          <p:nvPr/>
        </p:nvSpPr>
        <p:spPr>
          <a:xfrm>
            <a:off x="10169611" y="2711009"/>
            <a:ext cx="212991" cy="20762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Barlow" panose="00000800000000000000" pitchFamily="2" charset="0"/>
            </a:endParaRPr>
          </a:p>
        </p:txBody>
      </p:sp>
      <p:sp>
        <p:nvSpPr>
          <p:cNvPr id="148" name="TextBox 147">
            <a:extLst>
              <a:ext uri="{FF2B5EF4-FFF2-40B4-BE49-F238E27FC236}">
                <a16:creationId xmlns:a16="http://schemas.microsoft.com/office/drawing/2014/main" id="{9118EE0E-947B-0F47-A725-AA544F75E946}"/>
              </a:ext>
            </a:extLst>
          </p:cNvPr>
          <p:cNvSpPr txBox="1"/>
          <p:nvPr/>
        </p:nvSpPr>
        <p:spPr>
          <a:xfrm>
            <a:off x="708403" y="2160985"/>
            <a:ext cx="3299254" cy="338554"/>
          </a:xfrm>
          <a:prstGeom prst="rect">
            <a:avLst/>
          </a:prstGeom>
          <a:noFill/>
        </p:spPr>
        <p:txBody>
          <a:bodyPr wrap="square" rtlCol="0">
            <a:spAutoFit/>
          </a:bodyPr>
          <a:lstStyle/>
          <a:p>
            <a:r>
              <a:rPr lang="en-GB" sz="1600" b="1" dirty="0">
                <a:latin typeface="Barlow" panose="00000800000000000000" pitchFamily="2" charset="0"/>
              </a:rPr>
              <a:t>What is your MVP</a:t>
            </a:r>
          </a:p>
        </p:txBody>
      </p:sp>
      <p:sp>
        <p:nvSpPr>
          <p:cNvPr id="149" name="TextBox 148">
            <a:extLst>
              <a:ext uri="{FF2B5EF4-FFF2-40B4-BE49-F238E27FC236}">
                <a16:creationId xmlns:a16="http://schemas.microsoft.com/office/drawing/2014/main" id="{65F1A852-0296-784A-8B55-666EC2213AD5}"/>
              </a:ext>
            </a:extLst>
          </p:cNvPr>
          <p:cNvSpPr txBox="1"/>
          <p:nvPr/>
        </p:nvSpPr>
        <p:spPr>
          <a:xfrm>
            <a:off x="708403" y="5423538"/>
            <a:ext cx="4246675" cy="584775"/>
          </a:xfrm>
          <a:prstGeom prst="rect">
            <a:avLst/>
          </a:prstGeom>
          <a:noFill/>
        </p:spPr>
        <p:txBody>
          <a:bodyPr wrap="none" rtlCol="0">
            <a:spAutoFit/>
          </a:bodyPr>
          <a:lstStyle/>
          <a:p>
            <a:r>
              <a:rPr lang="en-GB" sz="1600" b="1" dirty="0">
                <a:latin typeface="Barlow" panose="00000800000000000000" pitchFamily="2" charset="0"/>
              </a:rPr>
              <a:t>Did enough customers buy? Why or why not?</a:t>
            </a:r>
          </a:p>
          <a:p>
            <a:r>
              <a:rPr lang="en-GB" sz="1600" b="1" dirty="0">
                <a:latin typeface="Barlow" panose="00000800000000000000" pitchFamily="2" charset="0"/>
              </a:rPr>
              <a:t>Yes, Because it is affordable and useful.</a:t>
            </a:r>
          </a:p>
        </p:txBody>
      </p:sp>
      <p:sp>
        <p:nvSpPr>
          <p:cNvPr id="150" name="TextBox 149">
            <a:extLst>
              <a:ext uri="{FF2B5EF4-FFF2-40B4-BE49-F238E27FC236}">
                <a16:creationId xmlns:a16="http://schemas.microsoft.com/office/drawing/2014/main" id="{E19D8FFA-C619-0B4F-92CF-D27367E4FAE7}"/>
              </a:ext>
            </a:extLst>
          </p:cNvPr>
          <p:cNvSpPr txBox="1"/>
          <p:nvPr/>
        </p:nvSpPr>
        <p:spPr>
          <a:xfrm>
            <a:off x="763522" y="6355786"/>
            <a:ext cx="5609228" cy="584775"/>
          </a:xfrm>
          <a:prstGeom prst="rect">
            <a:avLst/>
          </a:prstGeom>
          <a:noFill/>
        </p:spPr>
        <p:txBody>
          <a:bodyPr wrap="none" rtlCol="0">
            <a:spAutoFit/>
          </a:bodyPr>
          <a:lstStyle/>
          <a:p>
            <a:r>
              <a:rPr lang="en-GB" sz="1600" b="1" dirty="0">
                <a:latin typeface="Barlow" panose="00000800000000000000" pitchFamily="2" charset="0"/>
              </a:rPr>
              <a:t>Did customers pay the price we expected? Why or why not?</a:t>
            </a:r>
          </a:p>
          <a:p>
            <a:r>
              <a:rPr lang="en-GB" sz="1600" b="1" dirty="0">
                <a:latin typeface="Barlow" panose="00000800000000000000" pitchFamily="2" charset="0"/>
              </a:rPr>
              <a:t>Yes, because of the affordability .</a:t>
            </a:r>
          </a:p>
        </p:txBody>
      </p:sp>
      <p:sp>
        <p:nvSpPr>
          <p:cNvPr id="151" name="TextBox 150">
            <a:extLst>
              <a:ext uri="{FF2B5EF4-FFF2-40B4-BE49-F238E27FC236}">
                <a16:creationId xmlns:a16="http://schemas.microsoft.com/office/drawing/2014/main" id="{57EDA9B1-7A7D-DC46-85AD-020525D3F1D1}"/>
              </a:ext>
            </a:extLst>
          </p:cNvPr>
          <p:cNvSpPr txBox="1"/>
          <p:nvPr/>
        </p:nvSpPr>
        <p:spPr>
          <a:xfrm>
            <a:off x="708403" y="7294893"/>
            <a:ext cx="7222042" cy="830997"/>
          </a:xfrm>
          <a:prstGeom prst="rect">
            <a:avLst/>
          </a:prstGeom>
          <a:noFill/>
        </p:spPr>
        <p:txBody>
          <a:bodyPr wrap="square" rtlCol="0">
            <a:spAutoFit/>
          </a:bodyPr>
          <a:lstStyle/>
          <a:p>
            <a:r>
              <a:rPr lang="en-GB" sz="1600" b="1" dirty="0">
                <a:latin typeface="Barlow" panose="00000800000000000000" pitchFamily="2" charset="0"/>
              </a:rPr>
              <a:t>Did customers come back to our product or show interest in doing so? Why or why not?</a:t>
            </a:r>
          </a:p>
          <a:p>
            <a:r>
              <a:rPr lang="en-GB" sz="1600" b="1" dirty="0">
                <a:latin typeface="Barlow" panose="00000800000000000000" pitchFamily="2" charset="0"/>
              </a:rPr>
              <a:t>Yes, because of the customer satisfaction .</a:t>
            </a:r>
          </a:p>
        </p:txBody>
      </p:sp>
      <p:sp>
        <p:nvSpPr>
          <p:cNvPr id="152" name="TextBox 151">
            <a:extLst>
              <a:ext uri="{FF2B5EF4-FFF2-40B4-BE49-F238E27FC236}">
                <a16:creationId xmlns:a16="http://schemas.microsoft.com/office/drawing/2014/main" id="{CB6141DC-819C-2A45-B9F6-A119949D60F3}"/>
              </a:ext>
            </a:extLst>
          </p:cNvPr>
          <p:cNvSpPr txBox="1"/>
          <p:nvPr/>
        </p:nvSpPr>
        <p:spPr>
          <a:xfrm>
            <a:off x="739477" y="8333799"/>
            <a:ext cx="6321323" cy="830997"/>
          </a:xfrm>
          <a:prstGeom prst="rect">
            <a:avLst/>
          </a:prstGeom>
          <a:noFill/>
        </p:spPr>
        <p:txBody>
          <a:bodyPr wrap="square" rtlCol="0">
            <a:spAutoFit/>
          </a:bodyPr>
          <a:lstStyle/>
          <a:p>
            <a:r>
              <a:rPr lang="en-GB" sz="1600" b="1" dirty="0">
                <a:latin typeface="Barlow" panose="00000800000000000000" pitchFamily="2" charset="0"/>
              </a:rPr>
              <a:t>Did customers recommend our product to others or evangelize about it? Why or why not? </a:t>
            </a:r>
          </a:p>
          <a:p>
            <a:r>
              <a:rPr lang="en-GB" sz="1600" b="1" dirty="0">
                <a:latin typeface="Barlow" panose="00000800000000000000" pitchFamily="2" charset="0"/>
              </a:rPr>
              <a:t>Yes, As we also build a trust of servicing to them.</a:t>
            </a:r>
          </a:p>
        </p:txBody>
      </p:sp>
      <p:cxnSp>
        <p:nvCxnSpPr>
          <p:cNvPr id="153" name="Straight Connector 152"/>
          <p:cNvCxnSpPr/>
          <p:nvPr/>
        </p:nvCxnSpPr>
        <p:spPr>
          <a:xfrm flipV="1">
            <a:off x="714912" y="4762500"/>
            <a:ext cx="164341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E852983-A27F-7A0A-2F61-B42551958A25}"/>
              </a:ext>
            </a:extLst>
          </p:cNvPr>
          <p:cNvSpPr/>
          <p:nvPr/>
        </p:nvSpPr>
        <p:spPr>
          <a:xfrm>
            <a:off x="12648981" y="7287359"/>
            <a:ext cx="5629701" cy="2677656"/>
          </a:xfrm>
          <a:prstGeom prst="rect">
            <a:avLst/>
          </a:prstGeom>
          <a:solidFill>
            <a:srgbClr val="FFC000"/>
          </a:solidFill>
        </p:spPr>
        <p:txBody>
          <a:bodyPr wrap="square">
            <a:spAutoFit/>
          </a:bodyPr>
          <a:lstStyle/>
          <a:p>
            <a:pPr algn="just"/>
            <a:r>
              <a:rPr lang="en-US" sz="2400" dirty="0"/>
              <a:t>	</a:t>
            </a:r>
          </a:p>
          <a:p>
            <a:pPr algn="just"/>
            <a:r>
              <a:rPr lang="en-US" sz="2400" dirty="0"/>
              <a:t>	Conduct MVP validation interview with early adopters (&gt;10 interviews). Provide clear evidence to validate/ invalidate your solution with conclusive learning statements, and demonstrable interest in buying through this slide</a:t>
            </a:r>
            <a:endParaRPr lang="en-US" sz="2400" b="1" dirty="0">
              <a:latin typeface="+mj-lt"/>
            </a:endParaRPr>
          </a:p>
        </p:txBody>
      </p:sp>
      <p:pic>
        <p:nvPicPr>
          <p:cNvPr id="3" name="Graphic 27" descr="Target with solid fill">
            <a:extLst>
              <a:ext uri="{FF2B5EF4-FFF2-40B4-BE49-F238E27FC236}">
                <a16:creationId xmlns:a16="http://schemas.microsoft.com/office/drawing/2014/main" id="{F3A2560A-1B8D-2ED6-592C-6CB533E206C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86135" y="7389511"/>
            <a:ext cx="655576" cy="689202"/>
          </a:xfrm>
          <a:prstGeom prst="rect">
            <a:avLst/>
          </a:prstGeom>
        </p:spPr>
      </p:pic>
      <p:pic>
        <p:nvPicPr>
          <p:cNvPr id="4" name="Picture 3">
            <a:extLst>
              <a:ext uri="{FF2B5EF4-FFF2-40B4-BE49-F238E27FC236}">
                <a16:creationId xmlns:a16="http://schemas.microsoft.com/office/drawing/2014/main" id="{B5F8DEF7-B97A-120A-08FC-92FCAE428E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63831" y="0"/>
            <a:ext cx="4064163" cy="1483709"/>
          </a:xfrm>
          <a:prstGeom prst="rect">
            <a:avLst/>
          </a:prstGeom>
        </p:spPr>
      </p:pic>
      <p:sp>
        <p:nvSpPr>
          <p:cNvPr id="5" name="Arrow: Right 4">
            <a:extLst>
              <a:ext uri="{FF2B5EF4-FFF2-40B4-BE49-F238E27FC236}">
                <a16:creationId xmlns:a16="http://schemas.microsoft.com/office/drawing/2014/main" id="{D4924BB6-5A70-4876-3EE5-81A27FFDDA5D}"/>
              </a:ext>
            </a:extLst>
          </p:cNvPr>
          <p:cNvSpPr/>
          <p:nvPr/>
        </p:nvSpPr>
        <p:spPr>
          <a:xfrm>
            <a:off x="9598072" y="2639520"/>
            <a:ext cx="490314" cy="3601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12461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1596FE8-134B-42C6-AEA2-AA21D93A48CC}"/>
              </a:ext>
            </a:extLst>
          </p:cNvPr>
          <p:cNvSpPr txBox="1">
            <a:spLocks/>
          </p:cNvSpPr>
          <p:nvPr/>
        </p:nvSpPr>
        <p:spPr>
          <a:xfrm>
            <a:off x="480767" y="151003"/>
            <a:ext cx="6787299" cy="1266401"/>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000" dirty="0">
                <a:solidFill>
                  <a:prstClr val="black"/>
                </a:solidFill>
                <a:latin typeface="Raleway"/>
              </a:rPr>
              <a:t>  </a:t>
            </a:r>
            <a:r>
              <a:rPr lang="en-GB" sz="6000" dirty="0">
                <a:solidFill>
                  <a:srgbClr val="C00000"/>
                </a:solidFill>
                <a:latin typeface="Antonio Bold"/>
                <a:ea typeface="+mn-ea"/>
                <a:cs typeface="+mn-cs"/>
              </a:rPr>
              <a:t>Sales Plan</a:t>
            </a:r>
            <a:endParaRPr lang="en-US" sz="6000" dirty="0">
              <a:solidFill>
                <a:srgbClr val="C00000"/>
              </a:solidFill>
              <a:latin typeface="Antonio Bold"/>
              <a:ea typeface="+mn-ea"/>
              <a:cs typeface="+mn-cs"/>
            </a:endParaRPr>
          </a:p>
        </p:txBody>
      </p:sp>
      <p:graphicFrame>
        <p:nvGraphicFramePr>
          <p:cNvPr id="8" name="Diagramm 2">
            <a:extLst>
              <a:ext uri="{FF2B5EF4-FFF2-40B4-BE49-F238E27FC236}">
                <a16:creationId xmlns:a16="http://schemas.microsoft.com/office/drawing/2014/main" id="{09669046-E64D-4AF8-AD3D-185A4A11FFD5}"/>
              </a:ext>
            </a:extLst>
          </p:cNvPr>
          <p:cNvGraphicFramePr/>
          <p:nvPr>
            <p:extLst>
              <p:ext uri="{D42A27DB-BD31-4B8C-83A1-F6EECF244321}">
                <p14:modId xmlns:p14="http://schemas.microsoft.com/office/powerpoint/2010/main" val="368745664"/>
              </p:ext>
            </p:extLst>
          </p:nvPr>
        </p:nvGraphicFramePr>
        <p:xfrm>
          <a:off x="202373" y="2924767"/>
          <a:ext cx="5665027" cy="6047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p:cNvSpPr/>
          <p:nvPr/>
        </p:nvSpPr>
        <p:spPr>
          <a:xfrm>
            <a:off x="182880" y="1870451"/>
            <a:ext cx="4031873" cy="507831"/>
          </a:xfrm>
          <a:prstGeom prst="rect">
            <a:avLst/>
          </a:prstGeom>
        </p:spPr>
        <p:txBody>
          <a:bodyPr wrap="none">
            <a:spAutoFit/>
          </a:bodyPr>
          <a:lstStyle/>
          <a:p>
            <a:r>
              <a:rPr lang="en-GB" sz="2700" b="1" dirty="0">
                <a:solidFill>
                  <a:prstClr val="black"/>
                </a:solidFill>
                <a:latin typeface="Raleway"/>
              </a:rPr>
              <a:t>Customer Sales Funnel</a:t>
            </a:r>
            <a:endParaRPr lang="en-US" sz="2700" b="1" dirty="0">
              <a:solidFill>
                <a:prstClr val="black"/>
              </a:solidFill>
              <a:latin typeface="Raleway"/>
            </a:endParaRPr>
          </a:p>
        </p:txBody>
      </p:sp>
      <p:sp>
        <p:nvSpPr>
          <p:cNvPr id="19" name="TextBox 18">
            <a:extLst>
              <a:ext uri="{FF2B5EF4-FFF2-40B4-BE49-F238E27FC236}">
                <a16:creationId xmlns:a16="http://schemas.microsoft.com/office/drawing/2014/main" id="{437D10F2-D825-4F14-8721-CF5105D60893}"/>
              </a:ext>
            </a:extLst>
          </p:cNvPr>
          <p:cNvSpPr txBox="1"/>
          <p:nvPr/>
        </p:nvSpPr>
        <p:spPr>
          <a:xfrm>
            <a:off x="16453578" y="783486"/>
            <a:ext cx="1422954" cy="623248"/>
          </a:xfrm>
          <a:prstGeom prst="rect">
            <a:avLst/>
          </a:prstGeom>
          <a:noFill/>
        </p:spPr>
        <p:txBody>
          <a:bodyPr wrap="square" lIns="68580" tIns="34290" rIns="68580" bIns="3429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Place your logo here</a:t>
            </a:r>
            <a:endParaRPr kumimoji="0" lang="en-ZA" sz="1800" b="1" i="0" u="none" strike="noStrike" kern="0" cap="none" spc="0" normalizeH="0" baseline="0" noProof="0" dirty="0">
              <a:ln>
                <a:noFill/>
              </a:ln>
              <a:solidFill>
                <a:prstClr val="black"/>
              </a:solidFill>
              <a:effectLst/>
              <a:uLnTx/>
              <a:uFillTx/>
            </a:endParaRPr>
          </a:p>
        </p:txBody>
      </p:sp>
      <p:sp>
        <p:nvSpPr>
          <p:cNvPr id="20" name="Rectangle 19">
            <a:extLst>
              <a:ext uri="{FF2B5EF4-FFF2-40B4-BE49-F238E27FC236}">
                <a16:creationId xmlns:a16="http://schemas.microsoft.com/office/drawing/2014/main" id="{5DE34494-019C-4AF1-907B-33245967C575}"/>
              </a:ext>
            </a:extLst>
          </p:cNvPr>
          <p:cNvSpPr/>
          <p:nvPr/>
        </p:nvSpPr>
        <p:spPr>
          <a:xfrm>
            <a:off x="16257812" y="382666"/>
            <a:ext cx="1695221" cy="1288685"/>
          </a:xfrm>
          <a:prstGeom prst="rect">
            <a:avLst/>
          </a:prstGeom>
          <a:noFill/>
          <a:ln w="25400" cap="flat" cmpd="sng" algn="ctr">
            <a:solidFill>
              <a:srgbClr val="F79646"/>
            </a:solid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1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17" name="Table 16"/>
          <p:cNvGraphicFramePr>
            <a:graphicFrameLocks noGrp="1"/>
          </p:cNvGraphicFramePr>
          <p:nvPr>
            <p:extLst>
              <p:ext uri="{D42A27DB-BD31-4B8C-83A1-F6EECF244321}">
                <p14:modId xmlns:p14="http://schemas.microsoft.com/office/powerpoint/2010/main" val="1179278678"/>
              </p:ext>
            </p:extLst>
          </p:nvPr>
        </p:nvGraphicFramePr>
        <p:xfrm>
          <a:off x="6019800" y="1870451"/>
          <a:ext cx="12085320" cy="7673795"/>
        </p:xfrm>
        <a:graphic>
          <a:graphicData uri="http://schemas.openxmlformats.org/drawingml/2006/table">
            <a:tbl>
              <a:tblPr firstRow="1" firstCol="1" bandRow="1">
                <a:tableStyleId>{00A15C55-8517-42AA-B614-E9B94910E393}</a:tableStyleId>
              </a:tblPr>
              <a:tblGrid>
                <a:gridCol w="2133600">
                  <a:extLst>
                    <a:ext uri="{9D8B030D-6E8A-4147-A177-3AD203B41FA5}">
                      <a16:colId xmlns:a16="http://schemas.microsoft.com/office/drawing/2014/main" val="20000"/>
                    </a:ext>
                  </a:extLst>
                </a:gridCol>
                <a:gridCol w="1874729">
                  <a:extLst>
                    <a:ext uri="{9D8B030D-6E8A-4147-A177-3AD203B41FA5}">
                      <a16:colId xmlns:a16="http://schemas.microsoft.com/office/drawing/2014/main" val="20001"/>
                    </a:ext>
                  </a:extLst>
                </a:gridCol>
                <a:gridCol w="3280509">
                  <a:extLst>
                    <a:ext uri="{9D8B030D-6E8A-4147-A177-3AD203B41FA5}">
                      <a16:colId xmlns:a16="http://schemas.microsoft.com/office/drawing/2014/main" val="20002"/>
                    </a:ext>
                  </a:extLst>
                </a:gridCol>
                <a:gridCol w="2449268">
                  <a:extLst>
                    <a:ext uri="{9D8B030D-6E8A-4147-A177-3AD203B41FA5}">
                      <a16:colId xmlns:a16="http://schemas.microsoft.com/office/drawing/2014/main" val="20003"/>
                    </a:ext>
                  </a:extLst>
                </a:gridCol>
                <a:gridCol w="2347214">
                  <a:extLst>
                    <a:ext uri="{9D8B030D-6E8A-4147-A177-3AD203B41FA5}">
                      <a16:colId xmlns:a16="http://schemas.microsoft.com/office/drawing/2014/main" val="20004"/>
                    </a:ext>
                  </a:extLst>
                </a:gridCol>
              </a:tblGrid>
              <a:tr h="291258">
                <a:tc>
                  <a:txBody>
                    <a:bodyPr/>
                    <a:lstStyle/>
                    <a:p>
                      <a:pPr marL="0" marR="0">
                        <a:lnSpc>
                          <a:spcPct val="107000"/>
                        </a:lnSpc>
                        <a:spcBef>
                          <a:spcPts val="0"/>
                        </a:spcBef>
                        <a:spcAft>
                          <a:spcPts val="800"/>
                        </a:spcAft>
                      </a:pPr>
                      <a:r>
                        <a:rPr lang="en-US" sz="1800" dirty="0">
                          <a:effectLst/>
                        </a:rPr>
                        <a:t>1</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dirty="0">
                          <a:effectLst/>
                        </a:rPr>
                        <a:t>2</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dirty="0">
                          <a:effectLst/>
                        </a:rPr>
                        <a:t>3</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a:effectLst/>
                        </a:rPr>
                        <a:t>4</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dirty="0">
                          <a:effectLst/>
                        </a:rPr>
                        <a:t>5</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extLst>
                  <a:ext uri="{0D108BD9-81ED-4DB2-BD59-A6C34878D82A}">
                    <a16:rowId xmlns:a16="http://schemas.microsoft.com/office/drawing/2014/main" val="10000"/>
                  </a:ext>
                </a:extLst>
              </a:tr>
              <a:tr h="900810">
                <a:tc>
                  <a:txBody>
                    <a:bodyPr/>
                    <a:lstStyle/>
                    <a:p>
                      <a:pPr marL="0" marR="0">
                        <a:lnSpc>
                          <a:spcPct val="107000"/>
                        </a:lnSpc>
                        <a:spcBef>
                          <a:spcPts val="0"/>
                        </a:spcBef>
                        <a:spcAft>
                          <a:spcPts val="800"/>
                        </a:spcAft>
                      </a:pPr>
                      <a:r>
                        <a:rPr lang="en-US" sz="1800" dirty="0">
                          <a:effectLst/>
                        </a:rPr>
                        <a:t>Target Customer Segment (Type)</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dirty="0">
                          <a:effectLst/>
                        </a:rPr>
                        <a:t>Target Customer Segment  (Number)</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a:effectLst/>
                        </a:rPr>
                        <a:t>Channels to be used to attract the target customer segment</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dirty="0">
                          <a:effectLst/>
                        </a:rPr>
                        <a:t>Estimated number of leads</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dirty="0">
                          <a:effectLst/>
                        </a:rPr>
                        <a:t>Estimated cost to convert these leads to actual customers</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extLst>
                  <a:ext uri="{0D108BD9-81ED-4DB2-BD59-A6C34878D82A}">
                    <a16:rowId xmlns:a16="http://schemas.microsoft.com/office/drawing/2014/main" val="10001"/>
                  </a:ext>
                </a:extLst>
              </a:tr>
              <a:tr h="1201167">
                <a:tc>
                  <a:txBody>
                    <a:bodyPr/>
                    <a:lstStyle/>
                    <a:p>
                      <a:pPr marL="0" marR="0">
                        <a:lnSpc>
                          <a:spcPct val="107000"/>
                        </a:lnSpc>
                        <a:spcBef>
                          <a:spcPts val="0"/>
                        </a:spcBef>
                        <a:spcAft>
                          <a:spcPts val="800"/>
                        </a:spcAft>
                      </a:pPr>
                      <a:r>
                        <a:rPr lang="en-US" sz="2400" b="1" dirty="0">
                          <a:solidFill>
                            <a:schemeClr val="bg1"/>
                          </a:solidFill>
                          <a:effectLst/>
                          <a:latin typeface="Calibri" panose="020F0502020204030204" pitchFamily="34" charset="0"/>
                          <a:ea typeface="Calibri" panose="020F0502020204030204" pitchFamily="34" charset="0"/>
                          <a:cs typeface="Mangal" panose="02040503050203030202" pitchFamily="18" charset="0"/>
                        </a:rPr>
                        <a:t>Farmers and agricultural workers</a:t>
                      </a:r>
                      <a:endParaRPr lang="en-IN" sz="2400" b="1"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2400" dirty="0">
                          <a:effectLst/>
                        </a:rPr>
                        <a:t>    </a:t>
                      </a:r>
                    </a:p>
                    <a:p>
                      <a:pPr marL="0" marR="0">
                        <a:lnSpc>
                          <a:spcPct val="107000"/>
                        </a:lnSpc>
                        <a:spcBef>
                          <a:spcPts val="0"/>
                        </a:spcBef>
                        <a:spcAft>
                          <a:spcPts val="800"/>
                        </a:spcAft>
                      </a:pPr>
                      <a:r>
                        <a:rPr lang="en-US" sz="2400" dirty="0">
                          <a:effectLst/>
                        </a:rPr>
                        <a:t>100-200                                                                                                                                                                                                                                                                                   </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solidFill>
                            <a:schemeClr val="tx1"/>
                          </a:solidFill>
                          <a:effectLst/>
                        </a:rPr>
                        <a:t> </a:t>
                      </a:r>
                      <a:r>
                        <a:rPr lang="en-IN" sz="2400" b="0" dirty="0">
                          <a:solidFill>
                            <a:schemeClr val="tx1"/>
                          </a:solidFill>
                          <a:effectLst/>
                          <a:latin typeface="Calibri" panose="020F0502020204030204" pitchFamily="34" charset="0"/>
                          <a:ea typeface="Calibri" panose="020F0502020204030204" pitchFamily="34" charset="0"/>
                          <a:cs typeface="Mangal" panose="02040503050203030202" pitchFamily="18" charset="0"/>
                        </a:rPr>
                        <a:t>Online advertising , social media</a:t>
                      </a:r>
                      <a:endParaRPr lang="en-US" sz="2400" b="0" dirty="0">
                        <a:solidFill>
                          <a:schemeClr val="tx1"/>
                        </a:solidFill>
                        <a:effectLst/>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5-20</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20,801</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extLst>
                  <a:ext uri="{0D108BD9-81ED-4DB2-BD59-A6C34878D82A}">
                    <a16:rowId xmlns:a16="http://schemas.microsoft.com/office/drawing/2014/main" val="10002"/>
                  </a:ext>
                </a:extLst>
              </a:tr>
              <a:tr h="1306671">
                <a:tc>
                  <a:txBody>
                    <a:bodyPr/>
                    <a:lstStyle/>
                    <a:p>
                      <a:pPr marL="0" marR="0">
                        <a:lnSpc>
                          <a:spcPct val="107000"/>
                        </a:lnSpc>
                        <a:spcBef>
                          <a:spcPts val="0"/>
                        </a:spcBef>
                        <a:spcAft>
                          <a:spcPts val="800"/>
                        </a:spcAft>
                      </a:pPr>
                      <a:r>
                        <a:rPr lang="en-US" sz="2400" b="1" dirty="0">
                          <a:solidFill>
                            <a:schemeClr val="bg1"/>
                          </a:solidFill>
                          <a:effectLst/>
                          <a:latin typeface="Calibri" panose="020F0502020204030204" pitchFamily="34" charset="0"/>
                          <a:ea typeface="Calibri" panose="020F0502020204030204" pitchFamily="34" charset="0"/>
                          <a:cs typeface="Mangal" panose="02040503050203030202" pitchFamily="18" charset="0"/>
                        </a:rPr>
                        <a:t>Livestock owners</a:t>
                      </a:r>
                    </a:p>
                  </a:txBody>
                  <a:tcPr marL="102866" marR="102866" marT="0" marB="0">
                    <a:solidFill>
                      <a:srgbClr val="FF9933"/>
                    </a:solidFill>
                  </a:tcPr>
                </a:tc>
                <a:tc>
                  <a:txBody>
                    <a:bodyPr/>
                    <a:lstStyle/>
                    <a:p>
                      <a:pPr marL="0" marR="0">
                        <a:lnSpc>
                          <a:spcPct val="107000"/>
                        </a:lnSpc>
                        <a:spcBef>
                          <a:spcPts val="0"/>
                        </a:spcBef>
                        <a:spcAft>
                          <a:spcPts val="800"/>
                        </a:spcAft>
                      </a:pPr>
                      <a:r>
                        <a:rPr lang="en-US" sz="2400" dirty="0">
                          <a:effectLst/>
                        </a:rPr>
                        <a:t> 50-100</a:t>
                      </a:r>
                    </a:p>
                  </a:txBody>
                  <a:tcPr marL="102866" marR="102866" marT="0" marB="0">
                    <a:solidFill>
                      <a:schemeClr val="accent6">
                        <a:lumMod val="20000"/>
                        <a:lumOff val="80000"/>
                      </a:schemeClr>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400" dirty="0">
                          <a:solidFill>
                            <a:schemeClr val="tx1"/>
                          </a:solidFill>
                          <a:effectLst/>
                        </a:rPr>
                        <a:t> Email Marketing,</a:t>
                      </a:r>
                      <a:r>
                        <a:rPr lang="en-US" sz="2400" b="0" dirty="0">
                          <a:solidFill>
                            <a:schemeClr val="tx1"/>
                          </a:solidFill>
                          <a:effectLst/>
                          <a:latin typeface="Calibri" panose="020F0502020204030204" pitchFamily="34" charset="0"/>
                          <a:ea typeface="Calibri" panose="020F0502020204030204" pitchFamily="34" charset="0"/>
                          <a:cs typeface="Mangal" panose="02040503050203030202" pitchFamily="18" charset="0"/>
                        </a:rPr>
                        <a:t> Content Marketing</a:t>
                      </a:r>
                      <a:endParaRPr lang="en-IN" sz="2700" b="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endParaRPr lang="en-US" sz="2400" dirty="0">
                        <a:solidFill>
                          <a:schemeClr val="tx1"/>
                        </a:solidFill>
                        <a:effectLst/>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3-10</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12,479</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extLst>
                  <a:ext uri="{0D108BD9-81ED-4DB2-BD59-A6C34878D82A}">
                    <a16:rowId xmlns:a16="http://schemas.microsoft.com/office/drawing/2014/main" val="10003"/>
                  </a:ext>
                </a:extLst>
              </a:tr>
              <a:tr h="794778">
                <a:tc>
                  <a:txBody>
                    <a:bodyPr/>
                    <a:lstStyle/>
                    <a:p>
                      <a:pPr marL="0" marR="0">
                        <a:lnSpc>
                          <a:spcPct val="107000"/>
                        </a:lnSpc>
                        <a:spcBef>
                          <a:spcPts val="0"/>
                        </a:spcBef>
                        <a:spcAft>
                          <a:spcPts val="800"/>
                        </a:spcAft>
                      </a:pPr>
                      <a:r>
                        <a:rPr lang="en-US" sz="2400" dirty="0">
                          <a:effectLst/>
                        </a:rPr>
                        <a:t>conservation organizations</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2400" dirty="0">
                          <a:effectLst/>
                        </a:rPr>
                        <a:t> 50</a:t>
                      </a: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solidFill>
                            <a:schemeClr val="tx1"/>
                          </a:solidFill>
                          <a:effectLst/>
                        </a:rPr>
                        <a:t> Trade shows and conferences</a:t>
                      </a:r>
                      <a:endParaRPr lang="en-IN" sz="2700" b="1"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5-10</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24,961</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extLst>
                  <a:ext uri="{0D108BD9-81ED-4DB2-BD59-A6C34878D82A}">
                    <a16:rowId xmlns:a16="http://schemas.microsoft.com/office/drawing/2014/main" val="10004"/>
                  </a:ext>
                </a:extLst>
              </a:tr>
              <a:tr h="794778">
                <a:tc>
                  <a:txBody>
                    <a:bodyPr/>
                    <a:lstStyle/>
                    <a:p>
                      <a:pPr marL="0" marR="0">
                        <a:lnSpc>
                          <a:spcPct val="107000"/>
                        </a:lnSpc>
                        <a:spcBef>
                          <a:spcPts val="0"/>
                        </a:spcBef>
                        <a:spcAft>
                          <a:spcPts val="800"/>
                        </a:spcAft>
                      </a:pPr>
                      <a:r>
                        <a:rPr lang="en-US" sz="2400" dirty="0">
                          <a:effectLst/>
                        </a:rPr>
                        <a:t>Government agencies </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2400" dirty="0">
                          <a:effectLst/>
                        </a:rPr>
                        <a:t> 100</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solidFill>
                            <a:schemeClr val="tx1"/>
                          </a:solidFill>
                          <a:effectLst/>
                        </a:rPr>
                        <a:t> Website, Partnerships and sponsorships</a:t>
                      </a:r>
                      <a:endParaRPr lang="en-IN" sz="2700" b="1"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15-20</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26,625</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extLst>
                  <a:ext uri="{0D108BD9-81ED-4DB2-BD59-A6C34878D82A}">
                    <a16:rowId xmlns:a16="http://schemas.microsoft.com/office/drawing/2014/main" val="10005"/>
                  </a:ext>
                </a:extLst>
              </a:tr>
              <a:tr h="1201167">
                <a:tc>
                  <a:txBody>
                    <a:bodyPr/>
                    <a:lstStyle/>
                    <a:p>
                      <a:pPr marL="0" marR="0">
                        <a:lnSpc>
                          <a:spcPct val="107000"/>
                        </a:lnSpc>
                        <a:spcBef>
                          <a:spcPts val="0"/>
                        </a:spcBef>
                        <a:spcAft>
                          <a:spcPts val="800"/>
                        </a:spcAft>
                      </a:pPr>
                      <a:r>
                        <a:rPr lang="en-US" sz="2400" dirty="0">
                          <a:effectLst/>
                        </a:rPr>
                        <a:t> Private Landowners</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2400" dirty="0">
                          <a:effectLst/>
                        </a:rPr>
                        <a:t> 30</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solidFill>
                            <a:schemeClr val="tx1"/>
                          </a:solidFill>
                          <a:effectLst/>
                        </a:rPr>
                        <a:t> Traditional Advertising, Direct sales and Outreach</a:t>
                      </a:r>
                      <a:endParaRPr lang="en-IN" sz="2700" b="1"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20-25</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41,602</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extLst>
                  <a:ext uri="{0D108BD9-81ED-4DB2-BD59-A6C34878D82A}">
                    <a16:rowId xmlns:a16="http://schemas.microsoft.com/office/drawing/2014/main" val="10006"/>
                  </a:ext>
                </a:extLst>
              </a:tr>
              <a:tr h="794778">
                <a:tc>
                  <a:txBody>
                    <a:bodyPr/>
                    <a:lstStyle/>
                    <a:p>
                      <a:pPr marL="0" marR="0">
                        <a:lnSpc>
                          <a:spcPct val="107000"/>
                        </a:lnSpc>
                        <a:spcBef>
                          <a:spcPts val="0"/>
                        </a:spcBef>
                        <a:spcAft>
                          <a:spcPts val="800"/>
                        </a:spcAft>
                      </a:pPr>
                      <a:r>
                        <a:rPr lang="en-US" sz="2400" dirty="0">
                          <a:effectLst/>
                        </a:rPr>
                        <a:t> Research Institutions</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2400" dirty="0">
                          <a:effectLst/>
                        </a:rPr>
                        <a:t> 20-25</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solidFill>
                            <a:schemeClr val="tx1"/>
                          </a:solidFill>
                          <a:effectLst/>
                        </a:rPr>
                        <a:t>Referral Programs</a:t>
                      </a:r>
                      <a:endParaRPr lang="en-IN" sz="2700" b="1"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5-10</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29,121</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extLst>
                  <a:ext uri="{0D108BD9-81ED-4DB2-BD59-A6C34878D82A}">
                    <a16:rowId xmlns:a16="http://schemas.microsoft.com/office/drawing/2014/main" val="10007"/>
                  </a:ext>
                </a:extLst>
              </a:tr>
              <a:tr h="388388">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extLst>
                  <a:ext uri="{0D108BD9-81ED-4DB2-BD59-A6C34878D82A}">
                    <a16:rowId xmlns:a16="http://schemas.microsoft.com/office/drawing/2014/main" val="10008"/>
                  </a:ext>
                </a:extLst>
              </a:tr>
            </a:tbl>
          </a:graphicData>
        </a:graphic>
      </p:graphicFrame>
      <p:sp>
        <p:nvSpPr>
          <p:cNvPr id="18" name="Rectangle 17"/>
          <p:cNvSpPr/>
          <p:nvPr/>
        </p:nvSpPr>
        <p:spPr>
          <a:xfrm>
            <a:off x="9461500" y="1324821"/>
            <a:ext cx="4596130" cy="507831"/>
          </a:xfrm>
          <a:prstGeom prst="rect">
            <a:avLst/>
          </a:prstGeom>
        </p:spPr>
        <p:txBody>
          <a:bodyPr wrap="none">
            <a:spAutoFit/>
          </a:bodyPr>
          <a:lstStyle/>
          <a:p>
            <a:r>
              <a:rPr lang="en-GB" sz="2700" b="1" dirty="0">
                <a:solidFill>
                  <a:prstClr val="black"/>
                </a:solidFill>
                <a:latin typeface="Raleway"/>
              </a:rPr>
              <a:t>Customer Acquisition Plan</a:t>
            </a:r>
            <a:endParaRPr lang="en-US" sz="2700" b="1" dirty="0">
              <a:solidFill>
                <a:prstClr val="black"/>
              </a:solidFill>
              <a:latin typeface="Raleway"/>
            </a:endParaRPr>
          </a:p>
        </p:txBody>
      </p:sp>
      <p:sp>
        <p:nvSpPr>
          <p:cNvPr id="9" name="Rectangle 8"/>
          <p:cNvSpPr/>
          <p:nvPr/>
        </p:nvSpPr>
        <p:spPr>
          <a:xfrm>
            <a:off x="787842" y="9265275"/>
            <a:ext cx="7365558" cy="784830"/>
          </a:xfrm>
          <a:prstGeom prst="rect">
            <a:avLst/>
          </a:prstGeom>
          <a:solidFill>
            <a:srgbClr val="FFC000"/>
          </a:solidFill>
        </p:spPr>
        <p:txBody>
          <a:bodyPr wrap="square">
            <a:spAutoFit/>
          </a:bodyPr>
          <a:lstStyle/>
          <a:p>
            <a:r>
              <a:rPr lang="en-GB" sz="2700" b="1" dirty="0">
                <a:solidFill>
                  <a:prstClr val="black"/>
                </a:solidFill>
                <a:latin typeface="Calibri" panose="020F0502020204030204" pitchFamily="34" charset="0"/>
                <a:cs typeface="Calibri" panose="020F0502020204030204" pitchFamily="34" charset="0"/>
              </a:rPr>
              <a:t>	</a:t>
            </a:r>
            <a:r>
              <a:rPr lang="en-GB" b="1" dirty="0">
                <a:solidFill>
                  <a:prstClr val="black"/>
                </a:solidFill>
                <a:latin typeface="Calibri" panose="020F0502020204030204" pitchFamily="34" charset="0"/>
                <a:cs typeface="Calibri" panose="020F0502020204030204" pitchFamily="34" charset="0"/>
              </a:rPr>
              <a:t>Ensure that the target market numbers are aligned with market sizing . The sales funnel is for one year </a:t>
            </a:r>
            <a:endParaRPr lang="en-US" b="1" dirty="0">
              <a:solidFill>
                <a:prstClr val="black"/>
              </a:solidFill>
              <a:latin typeface="Calibri" panose="020F0502020204030204" pitchFamily="34" charset="0"/>
              <a:cs typeface="Calibri" panose="020F0502020204030204" pitchFamily="34" charset="0"/>
            </a:endParaRPr>
          </a:p>
        </p:txBody>
      </p:sp>
      <p:pic>
        <p:nvPicPr>
          <p:cNvPr id="11" name="Graphic 27" descr="Target with solid fill">
            <a:extLst>
              <a:ext uri="{FF2B5EF4-FFF2-40B4-BE49-F238E27FC236}">
                <a16:creationId xmlns:a16="http://schemas.microsoft.com/office/drawing/2014/main" id="{0A6ECB55-4CA0-4244-AFAF-47071920EBD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7842" y="9265275"/>
            <a:ext cx="655576" cy="507831"/>
          </a:xfrm>
          <a:prstGeom prst="rect">
            <a:avLst/>
          </a:prstGeom>
        </p:spPr>
      </p:pic>
      <p:pic>
        <p:nvPicPr>
          <p:cNvPr id="2" name="Picture 1">
            <a:extLst>
              <a:ext uri="{FF2B5EF4-FFF2-40B4-BE49-F238E27FC236}">
                <a16:creationId xmlns:a16="http://schemas.microsoft.com/office/drawing/2014/main" id="{3D6A6135-D572-8C69-B98F-BEFAA0E0E23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544800" y="0"/>
            <a:ext cx="4064163" cy="1671351"/>
          </a:xfrm>
          <a:prstGeom prst="rect">
            <a:avLst/>
          </a:prstGeom>
        </p:spPr>
      </p:pic>
    </p:spTree>
    <p:extLst>
      <p:ext uri="{BB962C8B-B14F-4D97-AF65-F5344CB8AC3E}">
        <p14:creationId xmlns:p14="http://schemas.microsoft.com/office/powerpoint/2010/main" val="3641551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55BE9276-DC2F-F843-82A1-22E8A3A5B667}"/>
              </a:ext>
            </a:extLst>
          </p:cNvPr>
          <p:cNvGrpSpPr/>
          <p:nvPr/>
        </p:nvGrpSpPr>
        <p:grpSpPr>
          <a:xfrm>
            <a:off x="704241" y="7442478"/>
            <a:ext cx="1371600" cy="1371600"/>
            <a:chOff x="6821181" y="4608210"/>
            <a:chExt cx="914400" cy="914400"/>
          </a:xfrm>
        </p:grpSpPr>
        <p:sp>
          <p:nvSpPr>
            <p:cNvPr id="41" name="Oval 40"/>
            <p:cNvSpPr/>
            <p:nvPr/>
          </p:nvSpPr>
          <p:spPr>
            <a:xfrm>
              <a:off x="6821181" y="4608210"/>
              <a:ext cx="914400" cy="914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endParaRPr>
            </a:p>
          </p:txBody>
        </p:sp>
        <p:sp>
          <p:nvSpPr>
            <p:cNvPr id="42" name="Shape 2932">
              <a:extLst>
                <a:ext uri="{FF2B5EF4-FFF2-40B4-BE49-F238E27FC236}">
                  <a16:creationId xmlns:a16="http://schemas.microsoft.com/office/drawing/2014/main" id="{F24913FF-4021-F444-AC80-1D5E7C5340A2}"/>
                </a:ext>
              </a:extLst>
            </p:cNvPr>
            <p:cNvSpPr/>
            <p:nvPr/>
          </p:nvSpPr>
          <p:spPr>
            <a:xfrm>
              <a:off x="7038859" y="4857302"/>
              <a:ext cx="479042" cy="391945"/>
            </a:xfrm>
            <a:custGeom>
              <a:avLst/>
              <a:gdLst/>
              <a:ahLst/>
              <a:cxnLst>
                <a:cxn ang="0">
                  <a:pos x="wd2" y="hd2"/>
                </a:cxn>
                <a:cxn ang="5400000">
                  <a:pos x="wd2" y="hd2"/>
                </a:cxn>
                <a:cxn ang="10800000">
                  <a:pos x="wd2" y="hd2"/>
                </a:cxn>
                <a:cxn ang="16200000">
                  <a:pos x="wd2" y="hd2"/>
                </a:cxn>
              </a:cxnLst>
              <a:rect l="0" t="0" r="r" b="b"/>
              <a:pathLst>
                <a:path w="21600" h="21600"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7"/>
                    <a:pt x="18299" y="6600"/>
                    <a:pt x="18164" y="6600"/>
                  </a:cubicBezTo>
                  <a:cubicBezTo>
                    <a:pt x="17892" y="6600"/>
                    <a:pt x="17673" y="6869"/>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69"/>
                    <a:pt x="15489" y="0"/>
                    <a:pt x="15218" y="0"/>
                  </a:cubicBezTo>
                  <a:lnTo>
                    <a:pt x="11291" y="0"/>
                  </a:lnTo>
                  <a:cubicBezTo>
                    <a:pt x="11020" y="0"/>
                    <a:pt x="10800" y="269"/>
                    <a:pt x="10800" y="600"/>
                  </a:cubicBezTo>
                  <a:cubicBezTo>
                    <a:pt x="10800" y="932"/>
                    <a:pt x="11020" y="1200"/>
                    <a:pt x="11291" y="1200"/>
                  </a:cubicBezTo>
                  <a:lnTo>
                    <a:pt x="14033" y="1200"/>
                  </a:lnTo>
                  <a:lnTo>
                    <a:pt x="6669" y="10200"/>
                  </a:lnTo>
                  <a:lnTo>
                    <a:pt x="3858" y="10200"/>
                  </a:lnTo>
                  <a:cubicBezTo>
                    <a:pt x="3639" y="9167"/>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69"/>
                    <a:pt x="10800" y="21000"/>
                  </a:cubicBezTo>
                  <a:cubicBezTo>
                    <a:pt x="10800" y="21332"/>
                    <a:pt x="11020" y="21600"/>
                    <a:pt x="11291" y="21600"/>
                  </a:cubicBezTo>
                  <a:lnTo>
                    <a:pt x="15218" y="21600"/>
                  </a:lnTo>
                  <a:cubicBezTo>
                    <a:pt x="15489" y="21600"/>
                    <a:pt x="15709" y="21332"/>
                    <a:pt x="15709" y="21000"/>
                  </a:cubicBezTo>
                  <a:lnTo>
                    <a:pt x="15709" y="16200"/>
                  </a:lnTo>
                  <a:cubicBezTo>
                    <a:pt x="15709" y="15869"/>
                    <a:pt x="15489" y="15600"/>
                    <a:pt x="15218" y="15600"/>
                  </a:cubicBezTo>
                  <a:cubicBezTo>
                    <a:pt x="14947" y="15600"/>
                    <a:pt x="14727" y="15869"/>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solidFill>
              <a:schemeClr val="bg1"/>
            </a:solidFill>
            <a:ln w="12700">
              <a:miter lim="400000"/>
            </a:ln>
          </p:spPr>
          <p:txBody>
            <a:bodyPr lIns="57136" tIns="57136" rIns="57136" bIns="57136" anchor="ctr"/>
            <a:lstStyle/>
            <a:p>
              <a:pPr defTabSz="685594">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498"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43" name="TextBox 42"/>
          <p:cNvSpPr txBox="1"/>
          <p:nvPr/>
        </p:nvSpPr>
        <p:spPr>
          <a:xfrm>
            <a:off x="67466" y="62230"/>
            <a:ext cx="9198340" cy="923330"/>
          </a:xfrm>
          <a:prstGeom prst="rect">
            <a:avLst/>
          </a:prstGeom>
          <a:noFill/>
        </p:spPr>
        <p:txBody>
          <a:bodyPr wrap="square" rtlCol="0">
            <a:spAutoFit/>
          </a:bodyPr>
          <a:lstStyle/>
          <a:p>
            <a:pPr defTabSz="1371600"/>
            <a:r>
              <a:rPr lang="en-US" sz="5400" b="1" dirty="0"/>
              <a:t>Who we are</a:t>
            </a:r>
            <a:endParaRPr lang="en-US" sz="5400" b="1" dirty="0">
              <a:solidFill>
                <a:prstClr val="black">
                  <a:lumMod val="85000"/>
                  <a:lumOff val="15000"/>
                </a:prstClr>
              </a:solidFill>
              <a:latin typeface="Montserrat"/>
            </a:endParaRPr>
          </a:p>
        </p:txBody>
      </p:sp>
      <p:sp>
        <p:nvSpPr>
          <p:cNvPr id="3" name="Rectangle 2"/>
          <p:cNvSpPr/>
          <p:nvPr/>
        </p:nvSpPr>
        <p:spPr>
          <a:xfrm>
            <a:off x="93387" y="1158819"/>
            <a:ext cx="6204584" cy="461665"/>
          </a:xfrm>
          <a:prstGeom prst="rect">
            <a:avLst/>
          </a:prstGeom>
        </p:spPr>
        <p:txBody>
          <a:bodyPr wrap="none">
            <a:spAutoFit/>
          </a:bodyPr>
          <a:lstStyle/>
          <a:p>
            <a:r>
              <a:rPr lang="en-US" sz="2400" dirty="0">
                <a:solidFill>
                  <a:srgbClr val="000000"/>
                </a:solidFill>
                <a:latin typeface="Avenir"/>
              </a:rPr>
              <a:t>Name of your Venture:………………………..</a:t>
            </a:r>
            <a:endParaRPr lang="en-US" sz="2400" dirty="0"/>
          </a:p>
        </p:txBody>
      </p:sp>
      <p:sp>
        <p:nvSpPr>
          <p:cNvPr id="4" name="Rectangle 3"/>
          <p:cNvSpPr/>
          <p:nvPr/>
        </p:nvSpPr>
        <p:spPr>
          <a:xfrm>
            <a:off x="13751088" y="4105123"/>
            <a:ext cx="4064163" cy="1938992"/>
          </a:xfrm>
          <a:prstGeom prst="rect">
            <a:avLst/>
          </a:prstGeom>
          <a:solidFill>
            <a:srgbClr val="FFC000"/>
          </a:solidFill>
        </p:spPr>
        <p:txBody>
          <a:bodyPr wrap="square">
            <a:spAutoFit/>
          </a:bodyPr>
          <a:lstStyle/>
          <a:p>
            <a:pPr algn="just"/>
            <a:r>
              <a:rPr lang="en-US" sz="2400" dirty="0">
                <a:solidFill>
                  <a:srgbClr val="000000"/>
                </a:solidFill>
                <a:latin typeface="Avenir"/>
              </a:rPr>
              <a:t>	</a:t>
            </a:r>
          </a:p>
          <a:p>
            <a:pPr algn="just"/>
            <a:r>
              <a:rPr lang="en-US" sz="2400" dirty="0">
                <a:solidFill>
                  <a:srgbClr val="000000"/>
                </a:solidFill>
                <a:latin typeface="Avenir"/>
              </a:rPr>
              <a:t>	Your goal when answering this slide should be to create enough interest about your venture.</a:t>
            </a:r>
            <a:endParaRPr lang="en-US" sz="2400" dirty="0"/>
          </a:p>
        </p:txBody>
      </p:sp>
      <p:sp>
        <p:nvSpPr>
          <p:cNvPr id="44" name="Rectangle 43">
            <a:extLst>
              <a:ext uri="{FF2B5EF4-FFF2-40B4-BE49-F238E27FC236}">
                <a16:creationId xmlns:a16="http://schemas.microsoft.com/office/drawing/2014/main" id="{5DE34494-019C-4AF1-907B-33245967C575}"/>
              </a:ext>
            </a:extLst>
          </p:cNvPr>
          <p:cNvSpPr/>
          <p:nvPr/>
        </p:nvSpPr>
        <p:spPr>
          <a:xfrm>
            <a:off x="16120030" y="815582"/>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sp>
        <p:nvSpPr>
          <p:cNvPr id="45" name="TextBox 44">
            <a:extLst>
              <a:ext uri="{FF2B5EF4-FFF2-40B4-BE49-F238E27FC236}">
                <a16:creationId xmlns:a16="http://schemas.microsoft.com/office/drawing/2014/main" id="{437D10F2-D825-4F14-8721-CF5105D60893}"/>
              </a:ext>
            </a:extLst>
          </p:cNvPr>
          <p:cNvSpPr txBox="1"/>
          <p:nvPr/>
        </p:nvSpPr>
        <p:spPr>
          <a:xfrm>
            <a:off x="16256163" y="1009801"/>
            <a:ext cx="1422954" cy="900246"/>
          </a:xfrm>
          <a:prstGeom prst="rect">
            <a:avLst/>
          </a:prstGeom>
          <a:noFill/>
        </p:spPr>
        <p:txBody>
          <a:bodyPr wrap="square" lIns="68580" tIns="34290" rIns="68580" bIns="34290" rtlCol="0" anchor="t">
            <a:spAutoFit/>
          </a:bodyPr>
          <a:lstStyle/>
          <a:p>
            <a:pPr algn="ctr"/>
            <a:r>
              <a:rPr lang="en-US" b="1" dirty="0"/>
              <a:t>Place your venture logo here</a:t>
            </a:r>
            <a:endParaRPr lang="en-ZA" b="1" dirty="0"/>
          </a:p>
        </p:txBody>
      </p:sp>
      <p:sp>
        <p:nvSpPr>
          <p:cNvPr id="5" name="Rectangle 4"/>
          <p:cNvSpPr/>
          <p:nvPr/>
        </p:nvSpPr>
        <p:spPr>
          <a:xfrm>
            <a:off x="2770113" y="4717503"/>
            <a:ext cx="4839786" cy="369332"/>
          </a:xfrm>
          <a:prstGeom prst="rect">
            <a:avLst/>
          </a:prstGeom>
        </p:spPr>
        <p:txBody>
          <a:bodyPr wrap="none">
            <a:spAutoFit/>
          </a:bodyPr>
          <a:lstStyle/>
          <a:p>
            <a:r>
              <a:rPr lang="en-US" dirty="0">
                <a:solidFill>
                  <a:srgbClr val="000000"/>
                </a:solidFill>
                <a:latin typeface="Avenir"/>
              </a:rPr>
              <a:t>Provide a brief on what does your venture do.</a:t>
            </a:r>
            <a:endParaRPr lang="en-US" dirty="0"/>
          </a:p>
        </p:txBody>
      </p:sp>
      <p:sp>
        <p:nvSpPr>
          <p:cNvPr id="46" name="Rectangle 45"/>
          <p:cNvSpPr/>
          <p:nvPr/>
        </p:nvSpPr>
        <p:spPr>
          <a:xfrm>
            <a:off x="2792811" y="1654984"/>
            <a:ext cx="1527982" cy="584775"/>
          </a:xfrm>
          <a:prstGeom prst="rect">
            <a:avLst/>
          </a:prstGeom>
        </p:spPr>
        <p:txBody>
          <a:bodyPr wrap="none">
            <a:spAutoFit/>
          </a:bodyPr>
          <a:lstStyle/>
          <a:p>
            <a:r>
              <a:rPr lang="en-US" sz="3200" b="1" dirty="0">
                <a:solidFill>
                  <a:srgbClr val="000000"/>
                </a:solidFill>
                <a:latin typeface="Avenir"/>
              </a:rPr>
              <a:t>Why ? </a:t>
            </a:r>
            <a:endParaRPr lang="en-US" sz="3200" b="1" dirty="0"/>
          </a:p>
        </p:txBody>
      </p:sp>
      <p:sp>
        <p:nvSpPr>
          <p:cNvPr id="47" name="Rectangle 46"/>
          <p:cNvSpPr/>
          <p:nvPr/>
        </p:nvSpPr>
        <p:spPr>
          <a:xfrm>
            <a:off x="2792811" y="2196108"/>
            <a:ext cx="5840060" cy="369332"/>
          </a:xfrm>
          <a:prstGeom prst="rect">
            <a:avLst/>
          </a:prstGeom>
        </p:spPr>
        <p:txBody>
          <a:bodyPr wrap="none">
            <a:spAutoFit/>
          </a:bodyPr>
          <a:lstStyle/>
          <a:p>
            <a:r>
              <a:rPr lang="en-US" dirty="0">
                <a:solidFill>
                  <a:srgbClr val="000000"/>
                </a:solidFill>
                <a:latin typeface="Avenir"/>
              </a:rPr>
              <a:t>Explain why do you want to pursue this Business Idea. </a:t>
            </a:r>
            <a:endParaRPr lang="en-US" dirty="0"/>
          </a:p>
        </p:txBody>
      </p:sp>
      <p:sp>
        <p:nvSpPr>
          <p:cNvPr id="48" name="Rectangle 47"/>
          <p:cNvSpPr/>
          <p:nvPr/>
        </p:nvSpPr>
        <p:spPr>
          <a:xfrm>
            <a:off x="2792811" y="4267518"/>
            <a:ext cx="1778051" cy="584775"/>
          </a:xfrm>
          <a:prstGeom prst="rect">
            <a:avLst/>
          </a:prstGeom>
        </p:spPr>
        <p:txBody>
          <a:bodyPr wrap="none">
            <a:spAutoFit/>
          </a:bodyPr>
          <a:lstStyle/>
          <a:p>
            <a:r>
              <a:rPr lang="en-US" sz="3200" b="1" dirty="0">
                <a:solidFill>
                  <a:srgbClr val="000000"/>
                </a:solidFill>
                <a:latin typeface="Avenir"/>
              </a:rPr>
              <a:t>What  ? </a:t>
            </a:r>
            <a:endParaRPr lang="en-US" sz="3200" b="1" dirty="0"/>
          </a:p>
        </p:txBody>
      </p:sp>
      <p:sp>
        <p:nvSpPr>
          <p:cNvPr id="49" name="Rectangle 48"/>
          <p:cNvSpPr/>
          <p:nvPr/>
        </p:nvSpPr>
        <p:spPr>
          <a:xfrm>
            <a:off x="2735904" y="6857703"/>
            <a:ext cx="1641796" cy="584775"/>
          </a:xfrm>
          <a:prstGeom prst="rect">
            <a:avLst/>
          </a:prstGeom>
        </p:spPr>
        <p:txBody>
          <a:bodyPr wrap="none">
            <a:spAutoFit/>
          </a:bodyPr>
          <a:lstStyle/>
          <a:p>
            <a:r>
              <a:rPr lang="en-US" sz="3200" b="1" dirty="0">
                <a:solidFill>
                  <a:srgbClr val="000000"/>
                </a:solidFill>
                <a:latin typeface="Avenir"/>
              </a:rPr>
              <a:t>How  ? </a:t>
            </a:r>
            <a:endParaRPr lang="en-US" sz="3200" b="1" dirty="0"/>
          </a:p>
        </p:txBody>
      </p:sp>
      <p:sp>
        <p:nvSpPr>
          <p:cNvPr id="51" name="Rectangle 50"/>
          <p:cNvSpPr/>
          <p:nvPr/>
        </p:nvSpPr>
        <p:spPr>
          <a:xfrm>
            <a:off x="2792811" y="5074619"/>
            <a:ext cx="8235788" cy="1560758"/>
          </a:xfrm>
          <a:prstGeom prst="rect">
            <a:avLst/>
          </a:prstGeom>
          <a:ln>
            <a:solidFill>
              <a:schemeClr val="tx1"/>
            </a:solidFill>
          </a:ln>
        </p:spPr>
        <p:txBody>
          <a:bodyPr wrap="square">
            <a:spAutoFit/>
          </a:bodyPr>
          <a:lstStyle/>
          <a:p>
            <a:pPr algn="just">
              <a:lnSpc>
                <a:spcPct val="150000"/>
              </a:lnSpc>
            </a:pPr>
            <a:endParaRPr lang="en-IN" sz="2100" dirty="0"/>
          </a:p>
        </p:txBody>
      </p:sp>
      <p:sp>
        <p:nvSpPr>
          <p:cNvPr id="52" name="Rectangle 51"/>
          <p:cNvSpPr/>
          <p:nvPr/>
        </p:nvSpPr>
        <p:spPr>
          <a:xfrm>
            <a:off x="2852045" y="2591626"/>
            <a:ext cx="8235788" cy="1560758"/>
          </a:xfrm>
          <a:prstGeom prst="rect">
            <a:avLst/>
          </a:prstGeom>
          <a:ln>
            <a:solidFill>
              <a:schemeClr val="tx1"/>
            </a:solidFill>
          </a:ln>
        </p:spPr>
        <p:txBody>
          <a:bodyPr wrap="square">
            <a:spAutoFit/>
          </a:bodyPr>
          <a:lstStyle/>
          <a:p>
            <a:pPr algn="just">
              <a:lnSpc>
                <a:spcPct val="150000"/>
              </a:lnSpc>
            </a:pPr>
            <a:endParaRPr lang="en-IN" sz="2100" dirty="0"/>
          </a:p>
        </p:txBody>
      </p:sp>
      <p:sp>
        <p:nvSpPr>
          <p:cNvPr id="53" name="Rectangle 52"/>
          <p:cNvSpPr/>
          <p:nvPr/>
        </p:nvSpPr>
        <p:spPr>
          <a:xfrm>
            <a:off x="2735904" y="7451858"/>
            <a:ext cx="7289175" cy="369332"/>
          </a:xfrm>
          <a:prstGeom prst="rect">
            <a:avLst/>
          </a:prstGeom>
        </p:spPr>
        <p:txBody>
          <a:bodyPr wrap="none">
            <a:spAutoFit/>
          </a:bodyPr>
          <a:lstStyle/>
          <a:p>
            <a:r>
              <a:rPr lang="en-US" dirty="0">
                <a:solidFill>
                  <a:srgbClr val="000000"/>
                </a:solidFill>
                <a:latin typeface="Avenir"/>
              </a:rPr>
              <a:t>Explain how your venture solves the problem and make its revenue. </a:t>
            </a:r>
            <a:endParaRPr lang="en-US" dirty="0"/>
          </a:p>
        </p:txBody>
      </p:sp>
      <p:sp>
        <p:nvSpPr>
          <p:cNvPr id="54" name="Rectangle 53"/>
          <p:cNvSpPr/>
          <p:nvPr/>
        </p:nvSpPr>
        <p:spPr>
          <a:xfrm>
            <a:off x="2805781" y="7857292"/>
            <a:ext cx="8235788" cy="1560758"/>
          </a:xfrm>
          <a:prstGeom prst="rect">
            <a:avLst/>
          </a:prstGeom>
          <a:ln>
            <a:solidFill>
              <a:schemeClr val="tx1"/>
            </a:solidFill>
          </a:ln>
        </p:spPr>
        <p:txBody>
          <a:bodyPr wrap="square">
            <a:spAutoFit/>
          </a:bodyPr>
          <a:lstStyle/>
          <a:p>
            <a:pPr algn="just">
              <a:lnSpc>
                <a:spcPct val="150000"/>
              </a:lnSpc>
            </a:pPr>
            <a:endParaRPr lang="en-IN" sz="2100" dirty="0"/>
          </a:p>
        </p:txBody>
      </p:sp>
      <p:pic>
        <p:nvPicPr>
          <p:cNvPr id="57" name="Graphic 27" descr="Target with solid fill">
            <a:extLst>
              <a:ext uri="{FF2B5EF4-FFF2-40B4-BE49-F238E27FC236}">
                <a16:creationId xmlns:a16="http://schemas.microsoft.com/office/drawing/2014/main" id="{0A6ECB55-4CA0-4244-AFAF-47071920EBD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868400" y="4215292"/>
            <a:ext cx="655576" cy="637001"/>
          </a:xfrm>
          <a:prstGeom prst="rect">
            <a:avLst/>
          </a:prstGeom>
        </p:spPr>
      </p:pic>
      <p:pic>
        <p:nvPicPr>
          <p:cNvPr id="58" name="Graphic 23" descr="Lightbulb and gear with solid fill">
            <a:extLst>
              <a:ext uri="{FF2B5EF4-FFF2-40B4-BE49-F238E27FC236}">
                <a16:creationId xmlns:a16="http://schemas.microsoft.com/office/drawing/2014/main" id="{70701804-1B30-4A44-B98A-18706EAEAFD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141" y="5074619"/>
            <a:ext cx="1290307" cy="1414469"/>
          </a:xfrm>
          <a:prstGeom prst="rect">
            <a:avLst/>
          </a:prstGeom>
          <a:solidFill>
            <a:schemeClr val="accent2">
              <a:lumMod val="40000"/>
              <a:lumOff val="60000"/>
            </a:schemeClr>
          </a:solidFill>
        </p:spPr>
      </p:pic>
      <p:pic>
        <p:nvPicPr>
          <p:cNvPr id="59" name="Graphic 19" descr="Dance steps with solid fill">
            <a:extLst>
              <a:ext uri="{FF2B5EF4-FFF2-40B4-BE49-F238E27FC236}">
                <a16:creationId xmlns:a16="http://schemas.microsoft.com/office/drawing/2014/main" id="{ED04F3D0-C2B5-426E-ADEE-F065E40DF45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4920" y="2737856"/>
            <a:ext cx="1251527" cy="1186444"/>
          </a:xfrm>
          <a:prstGeom prst="rect">
            <a:avLst/>
          </a:prstGeom>
          <a:solidFill>
            <a:schemeClr val="accent6">
              <a:lumMod val="60000"/>
              <a:lumOff val="40000"/>
            </a:schemeClr>
          </a:solidFill>
        </p:spPr>
      </p:pic>
      <p:pic>
        <p:nvPicPr>
          <p:cNvPr id="6" name="Picture 5">
            <a:extLst>
              <a:ext uri="{FF2B5EF4-FFF2-40B4-BE49-F238E27FC236}">
                <a16:creationId xmlns:a16="http://schemas.microsoft.com/office/drawing/2014/main" id="{3E18983F-3A0E-72A2-ACEF-B6A30B236078}"/>
              </a:ext>
            </a:extLst>
          </p:cNvPr>
          <p:cNvPicPr>
            <a:picLocks noChangeAspect="1"/>
          </p:cNvPicPr>
          <p:nvPr/>
        </p:nvPicPr>
        <p:blipFill>
          <a:blip r:embed="rId8"/>
          <a:stretch>
            <a:fillRect/>
          </a:stretch>
        </p:blipFill>
        <p:spPr>
          <a:xfrm>
            <a:off x="0" y="0"/>
            <a:ext cx="18288000" cy="10287000"/>
          </a:xfrm>
          <a:prstGeom prst="rect">
            <a:avLst/>
          </a:prstGeom>
        </p:spPr>
      </p:pic>
    </p:spTree>
    <p:extLst>
      <p:ext uri="{BB962C8B-B14F-4D97-AF65-F5344CB8AC3E}">
        <p14:creationId xmlns:p14="http://schemas.microsoft.com/office/powerpoint/2010/main" val="48527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 calcmode="lin" valueType="num">
                                      <p:cBhvr>
                                        <p:cTn id="9" dur="500" fill="hold"/>
                                        <p:tgtEl>
                                          <p:spTgt spid="40"/>
                                        </p:tgtEl>
                                        <p:attrNameLst>
                                          <p:attrName>style.rotation</p:attrName>
                                        </p:attrNameLst>
                                      </p:cBhvr>
                                      <p:tavLst>
                                        <p:tav tm="0">
                                          <p:val>
                                            <p:fltVal val="360"/>
                                          </p:val>
                                        </p:tav>
                                        <p:tav tm="100000">
                                          <p:val>
                                            <p:fltVal val="0"/>
                                          </p:val>
                                        </p:tav>
                                      </p:tavLst>
                                    </p:anim>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8D3BFB5-F3EC-4B74-9DA7-84AA6BA58C5E}"/>
              </a:ext>
            </a:extLst>
          </p:cNvPr>
          <p:cNvSpPr txBox="1">
            <a:spLocks/>
          </p:cNvSpPr>
          <p:nvPr/>
        </p:nvSpPr>
        <p:spPr>
          <a:xfrm>
            <a:off x="-4953000" y="257385"/>
            <a:ext cx="15773400" cy="652462"/>
          </a:xfrm>
          <a:prstGeom prst="rect">
            <a:avLst/>
          </a:prstGeom>
        </p:spPr>
        <p:txBody>
          <a:bodyPr vert="horz" lIns="182880" tIns="91440" rIns="182880" bIns="91440" rtlCol="0" anchor="t">
            <a:noAutofit/>
          </a:bodyPr>
          <a:lstStyle>
            <a:lvl1pPr algn="ctr" defTabSz="914400" rtl="0" eaLnBrk="1" latinLnBrk="0" hangingPunct="1">
              <a:spcBef>
                <a:spcPct val="0"/>
              </a:spcBef>
              <a:buNone/>
              <a:defRPr sz="3000" b="1" kern="1200">
                <a:solidFill>
                  <a:srgbClr val="9E0D20"/>
                </a:solidFill>
                <a:latin typeface="Raleway" panose="020B0503030101060003" pitchFamily="34" charset="0"/>
                <a:ea typeface="+mj-ea"/>
                <a:cs typeface="+mj-cs"/>
              </a:defRPr>
            </a:lvl1pPr>
          </a:lstStyle>
          <a:p>
            <a:r>
              <a:rPr lang="en-US" sz="6000" dirty="0">
                <a:solidFill>
                  <a:srgbClr val="C00000"/>
                </a:solidFill>
                <a:latin typeface="Antonio Bold"/>
              </a:rPr>
              <a:t>FINANCIAL PLAN</a:t>
            </a:r>
          </a:p>
        </p:txBody>
      </p:sp>
      <p:sp>
        <p:nvSpPr>
          <p:cNvPr id="21" name="TextBox 20"/>
          <p:cNvSpPr txBox="1"/>
          <p:nvPr/>
        </p:nvSpPr>
        <p:spPr>
          <a:xfrm>
            <a:off x="1066800" y="1636383"/>
            <a:ext cx="5675839" cy="507831"/>
          </a:xfrm>
          <a:prstGeom prst="rect">
            <a:avLst/>
          </a:prstGeom>
          <a:noFill/>
        </p:spPr>
        <p:txBody>
          <a:bodyPr wrap="square" rtlCol="0">
            <a:spAutoFit/>
          </a:bodyPr>
          <a:lstStyle/>
          <a:p>
            <a:pPr defTabSz="685800"/>
            <a:r>
              <a:rPr lang="en-US" sz="2700" b="1" dirty="0">
                <a:solidFill>
                  <a:prstClr val="black">
                    <a:lumMod val="85000"/>
                    <a:lumOff val="15000"/>
                  </a:prstClr>
                </a:solidFill>
                <a:latin typeface="Montserrat"/>
              </a:rPr>
              <a:t>Start-up Costs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455838"/>
            <a:ext cx="9349050" cy="6954862"/>
          </a:xfrm>
          <a:prstGeom prst="rect">
            <a:avLst/>
          </a:prstGeom>
        </p:spPr>
      </p:pic>
      <p:pic>
        <p:nvPicPr>
          <p:cNvPr id="3" name="Picture 2">
            <a:extLst>
              <a:ext uri="{FF2B5EF4-FFF2-40B4-BE49-F238E27FC236}">
                <a16:creationId xmlns:a16="http://schemas.microsoft.com/office/drawing/2014/main" id="{1EEF7933-5D8B-8009-0E39-38E904D44C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2524988"/>
            <a:ext cx="9525000" cy="6948787"/>
          </a:xfrm>
          <a:prstGeom prst="rect">
            <a:avLst/>
          </a:prstGeom>
        </p:spPr>
      </p:pic>
      <p:pic>
        <p:nvPicPr>
          <p:cNvPr id="6" name="Picture 5">
            <a:extLst>
              <a:ext uri="{FF2B5EF4-FFF2-40B4-BE49-F238E27FC236}">
                <a16:creationId xmlns:a16="http://schemas.microsoft.com/office/drawing/2014/main" id="{F5AEAF18-6799-25E4-52C7-9A36329013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68600" y="-28107"/>
            <a:ext cx="4064163" cy="1671351"/>
          </a:xfrm>
          <a:prstGeom prst="rect">
            <a:avLst/>
          </a:prstGeom>
        </p:spPr>
      </p:pic>
    </p:spTree>
    <p:extLst>
      <p:ext uri="{BB962C8B-B14F-4D97-AF65-F5344CB8AC3E}">
        <p14:creationId xmlns:p14="http://schemas.microsoft.com/office/powerpoint/2010/main" val="142531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09600" y="485895"/>
            <a:ext cx="5675839" cy="646331"/>
          </a:xfrm>
          <a:prstGeom prst="rect">
            <a:avLst/>
          </a:prstGeom>
          <a:noFill/>
        </p:spPr>
        <p:txBody>
          <a:bodyPr wrap="square" rtlCol="0">
            <a:spAutoFit/>
          </a:bodyPr>
          <a:lstStyle/>
          <a:p>
            <a:pPr defTabSz="685800"/>
            <a:r>
              <a:rPr lang="en-US" sz="3600" b="1" dirty="0">
                <a:solidFill>
                  <a:prstClr val="black">
                    <a:lumMod val="85000"/>
                    <a:lumOff val="15000"/>
                  </a:prstClr>
                </a:solidFill>
                <a:latin typeface="Montserrat"/>
              </a:rPr>
              <a:t>Forecast P&amp;L </a:t>
            </a:r>
          </a:p>
        </p:txBody>
      </p:sp>
      <p:pic>
        <p:nvPicPr>
          <p:cNvPr id="3" name="Picture 2">
            <a:extLst>
              <a:ext uri="{FF2B5EF4-FFF2-40B4-BE49-F238E27FC236}">
                <a16:creationId xmlns:a16="http://schemas.microsoft.com/office/drawing/2014/main" id="{F05D2DFF-CD46-A9C4-5EC3-196AE60CF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397418"/>
            <a:ext cx="18211800" cy="8403687"/>
          </a:xfrm>
          <a:prstGeom prst="rect">
            <a:avLst/>
          </a:prstGeom>
        </p:spPr>
      </p:pic>
      <p:pic>
        <p:nvPicPr>
          <p:cNvPr id="4" name="Picture 3">
            <a:extLst>
              <a:ext uri="{FF2B5EF4-FFF2-40B4-BE49-F238E27FC236}">
                <a16:creationId xmlns:a16="http://schemas.microsoft.com/office/drawing/2014/main" id="{29E4299B-D77A-AEF3-8073-B84A9AE910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87600" y="-45720"/>
            <a:ext cx="4064163" cy="1425525"/>
          </a:xfrm>
          <a:prstGeom prst="rect">
            <a:avLst/>
          </a:prstGeom>
        </p:spPr>
      </p:pic>
    </p:spTree>
    <p:extLst>
      <p:ext uri="{BB962C8B-B14F-4D97-AF65-F5344CB8AC3E}">
        <p14:creationId xmlns:p14="http://schemas.microsoft.com/office/powerpoint/2010/main" val="159477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DE34494-019C-4AF1-907B-33245967C575}"/>
              </a:ext>
            </a:extLst>
          </p:cNvPr>
          <p:cNvSpPr/>
          <p:nvPr/>
        </p:nvSpPr>
        <p:spPr>
          <a:xfrm>
            <a:off x="15925499" y="419100"/>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sp>
        <p:nvSpPr>
          <p:cNvPr id="31" name="TextBox 30">
            <a:extLst>
              <a:ext uri="{FF2B5EF4-FFF2-40B4-BE49-F238E27FC236}">
                <a16:creationId xmlns:a16="http://schemas.microsoft.com/office/drawing/2014/main" id="{437D10F2-D825-4F14-8721-CF5105D60893}"/>
              </a:ext>
            </a:extLst>
          </p:cNvPr>
          <p:cNvSpPr txBox="1"/>
          <p:nvPr/>
        </p:nvSpPr>
        <p:spPr>
          <a:xfrm>
            <a:off x="16061632" y="803820"/>
            <a:ext cx="1422954" cy="623248"/>
          </a:xfrm>
          <a:prstGeom prst="rect">
            <a:avLst/>
          </a:prstGeom>
          <a:noFill/>
        </p:spPr>
        <p:txBody>
          <a:bodyPr wrap="square" lIns="68580" tIns="34290" rIns="68580" bIns="34290" rtlCol="0" anchor="t">
            <a:spAutoFit/>
          </a:bodyPr>
          <a:lstStyle/>
          <a:p>
            <a:pPr algn="ctr"/>
            <a:r>
              <a:rPr lang="en-US" b="1" dirty="0"/>
              <a:t>Place your logo here</a:t>
            </a:r>
            <a:endParaRPr lang="en-ZA" b="1" dirty="0"/>
          </a:p>
        </p:txBody>
      </p:sp>
      <p:sp>
        <p:nvSpPr>
          <p:cNvPr id="7" name="TextBox 6"/>
          <p:cNvSpPr txBox="1"/>
          <p:nvPr/>
        </p:nvSpPr>
        <p:spPr>
          <a:xfrm>
            <a:off x="381000" y="419100"/>
            <a:ext cx="7924800" cy="923330"/>
          </a:xfrm>
          <a:prstGeom prst="rect">
            <a:avLst/>
          </a:prstGeom>
          <a:noFill/>
        </p:spPr>
        <p:txBody>
          <a:bodyPr wrap="square" rtlCol="0">
            <a:spAutoFit/>
          </a:bodyPr>
          <a:lstStyle/>
          <a:p>
            <a:pPr defTabSz="685800"/>
            <a:r>
              <a:rPr lang="en-US" sz="5400" b="1" dirty="0">
                <a:solidFill>
                  <a:prstClr val="black">
                    <a:lumMod val="85000"/>
                    <a:lumOff val="15000"/>
                  </a:prstClr>
                </a:solidFill>
              </a:rPr>
              <a:t>Financial Projections</a:t>
            </a:r>
          </a:p>
        </p:txBody>
      </p:sp>
      <p:pic>
        <p:nvPicPr>
          <p:cNvPr id="5" name="Picture 4"/>
          <p:cNvPicPr>
            <a:picLocks noChangeAspect="1"/>
          </p:cNvPicPr>
          <p:nvPr/>
        </p:nvPicPr>
        <p:blipFill>
          <a:blip r:embed="rId3"/>
          <a:stretch>
            <a:fillRect/>
          </a:stretch>
        </p:blipFill>
        <p:spPr>
          <a:xfrm>
            <a:off x="381000" y="2019300"/>
            <a:ext cx="8305800" cy="7398115"/>
          </a:xfrm>
          <a:prstGeom prst="rect">
            <a:avLst/>
          </a:prstGeom>
        </p:spPr>
      </p:pic>
      <p:pic>
        <p:nvPicPr>
          <p:cNvPr id="9" name="Picture 8"/>
          <p:cNvPicPr>
            <a:picLocks noChangeAspect="1"/>
          </p:cNvPicPr>
          <p:nvPr/>
        </p:nvPicPr>
        <p:blipFill>
          <a:blip r:embed="rId4"/>
          <a:stretch>
            <a:fillRect/>
          </a:stretch>
        </p:blipFill>
        <p:spPr>
          <a:xfrm>
            <a:off x="9359159" y="1744264"/>
            <a:ext cx="5932227" cy="2103836"/>
          </a:xfrm>
          <a:prstGeom prst="rect">
            <a:avLst/>
          </a:prstGeom>
        </p:spPr>
      </p:pic>
      <p:pic>
        <p:nvPicPr>
          <p:cNvPr id="11" name="Picture 10"/>
          <p:cNvPicPr>
            <a:picLocks noChangeAspect="1"/>
          </p:cNvPicPr>
          <p:nvPr/>
        </p:nvPicPr>
        <p:blipFill>
          <a:blip r:embed="rId5"/>
          <a:stretch>
            <a:fillRect/>
          </a:stretch>
        </p:blipFill>
        <p:spPr>
          <a:xfrm>
            <a:off x="9389963" y="4686300"/>
            <a:ext cx="6360078" cy="3004378"/>
          </a:xfrm>
          <a:prstGeom prst="rect">
            <a:avLst/>
          </a:prstGeom>
        </p:spPr>
      </p:pic>
      <p:pic>
        <p:nvPicPr>
          <p:cNvPr id="6" name="Picture 5">
            <a:extLst>
              <a:ext uri="{FF2B5EF4-FFF2-40B4-BE49-F238E27FC236}">
                <a16:creationId xmlns:a16="http://schemas.microsoft.com/office/drawing/2014/main" id="{2318F738-5A54-C2C3-4E75-507C5D9057AA}"/>
              </a:ext>
            </a:extLst>
          </p:cNvPr>
          <p:cNvPicPr>
            <a:picLocks noChangeAspect="1"/>
          </p:cNvPicPr>
          <p:nvPr/>
        </p:nvPicPr>
        <p:blipFill>
          <a:blip r:embed="rId6"/>
          <a:stretch>
            <a:fillRect/>
          </a:stretch>
        </p:blipFill>
        <p:spPr>
          <a:xfrm>
            <a:off x="381000" y="2019300"/>
            <a:ext cx="8305800" cy="7398114"/>
          </a:xfrm>
          <a:prstGeom prst="rect">
            <a:avLst/>
          </a:prstGeom>
        </p:spPr>
      </p:pic>
      <p:pic>
        <p:nvPicPr>
          <p:cNvPr id="3" name="Picture 2">
            <a:extLst>
              <a:ext uri="{FF2B5EF4-FFF2-40B4-BE49-F238E27FC236}">
                <a16:creationId xmlns:a16="http://schemas.microsoft.com/office/drawing/2014/main" id="{DBFE20EB-4FB7-B8C6-CE26-B101680675F0}"/>
              </a:ext>
            </a:extLst>
          </p:cNvPr>
          <p:cNvPicPr>
            <a:picLocks noChangeAspect="1"/>
          </p:cNvPicPr>
          <p:nvPr/>
        </p:nvPicPr>
        <p:blipFill>
          <a:blip r:embed="rId7"/>
          <a:stretch>
            <a:fillRect/>
          </a:stretch>
        </p:blipFill>
        <p:spPr>
          <a:xfrm>
            <a:off x="381000" y="1707786"/>
            <a:ext cx="8305800" cy="7855314"/>
          </a:xfrm>
          <a:prstGeom prst="rect">
            <a:avLst/>
          </a:prstGeom>
        </p:spPr>
      </p:pic>
      <p:pic>
        <p:nvPicPr>
          <p:cNvPr id="2" name="Picture 1">
            <a:extLst>
              <a:ext uri="{FF2B5EF4-FFF2-40B4-BE49-F238E27FC236}">
                <a16:creationId xmlns:a16="http://schemas.microsoft.com/office/drawing/2014/main" id="{8116DB59-B033-28C1-6AE5-A5FFE3BFF94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452504" y="318739"/>
            <a:ext cx="4064163" cy="1425525"/>
          </a:xfrm>
          <a:prstGeom prst="rect">
            <a:avLst/>
          </a:prstGeom>
        </p:spPr>
      </p:pic>
    </p:spTree>
    <p:extLst>
      <p:ext uri="{BB962C8B-B14F-4D97-AF65-F5344CB8AC3E}">
        <p14:creationId xmlns:p14="http://schemas.microsoft.com/office/powerpoint/2010/main" val="227457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761" y="47826"/>
            <a:ext cx="15304106" cy="729948"/>
          </a:xfrm>
        </p:spPr>
        <p:txBody>
          <a:bodyPr/>
          <a:lstStyle/>
          <a:p>
            <a:r>
              <a:rPr lang="en-US" sz="6000" dirty="0">
                <a:solidFill>
                  <a:schemeClr val="tx1"/>
                </a:solidFill>
                <a:latin typeface="Antonio Bold"/>
              </a:rPr>
              <a:t>Unit</a:t>
            </a:r>
            <a:r>
              <a:rPr lang="en-US" sz="6000" dirty="0">
                <a:latin typeface="Antonio Bold"/>
              </a:rPr>
              <a:t> </a:t>
            </a:r>
            <a:r>
              <a:rPr lang="en-US" sz="6000" dirty="0">
                <a:solidFill>
                  <a:schemeClr val="tx1"/>
                </a:solidFill>
                <a:latin typeface="Antonio Bold"/>
              </a:rPr>
              <a:t>Economics</a:t>
            </a:r>
          </a:p>
        </p:txBody>
      </p:sp>
      <p:sp>
        <p:nvSpPr>
          <p:cNvPr id="8" name="Rectangle 7"/>
          <p:cNvSpPr/>
          <p:nvPr/>
        </p:nvSpPr>
        <p:spPr>
          <a:xfrm>
            <a:off x="845802" y="1010950"/>
            <a:ext cx="763192" cy="84888"/>
          </a:xfrm>
          <a:prstGeom prst="rect">
            <a:avLst/>
          </a:prstGeom>
          <a:solidFill>
            <a:srgbClr val="FABE00"/>
          </a:solidFill>
          <a:ln w="12700" cap="flat" cmpd="sng" algn="ctr">
            <a:noFill/>
            <a:prstDash val="solid"/>
            <a:miter lim="800000"/>
          </a:ln>
          <a:effectLst/>
        </p:spPr>
        <p:txBody>
          <a:bodyPr rtlCol="0" anchor="ctr"/>
          <a:lstStyle/>
          <a:p>
            <a:pPr algn="ctr" defTabSz="1371600">
              <a:defRPr/>
            </a:pPr>
            <a:endParaRPr lang="en-US" sz="2700" kern="0" dirty="0">
              <a:solidFill>
                <a:prstClr val="white"/>
              </a:solidFill>
              <a:latin typeface="Open Sans"/>
            </a:endParaRPr>
          </a:p>
        </p:txBody>
      </p:sp>
      <p:sp>
        <p:nvSpPr>
          <p:cNvPr id="11" name="Rectangle 1"/>
          <p:cNvSpPr>
            <a:spLocks noChangeArrowheads="1"/>
          </p:cNvSpPr>
          <p:nvPr/>
        </p:nvSpPr>
        <p:spPr bwMode="auto">
          <a:xfrm>
            <a:off x="1227400" y="6608369"/>
            <a:ext cx="2478061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828800"/>
            <a:r>
              <a:rPr lang="en-US" altLang="en-US" sz="2200">
                <a:solidFill>
                  <a:srgbClr val="000000"/>
                </a:solidFill>
                <a:latin typeface="Times New Roman" panose="02020603050405020304" pitchFamily="18" charset="0"/>
                <a:cs typeface="Times New Roman" panose="02020603050405020304" pitchFamily="18" charset="0"/>
              </a:rPr>
              <a:t> </a:t>
            </a:r>
            <a:endParaRPr lang="en-US" altLang="en-US" sz="2200"/>
          </a:p>
          <a:p>
            <a:pPr defTabSz="1828800"/>
            <a:endParaRPr lang="en-US" altLang="en-US" sz="2200"/>
          </a:p>
        </p:txBody>
      </p:sp>
      <p:graphicFrame>
        <p:nvGraphicFramePr>
          <p:cNvPr id="12" name="Table 11"/>
          <p:cNvGraphicFramePr>
            <a:graphicFrameLocks noGrp="1"/>
          </p:cNvGraphicFramePr>
          <p:nvPr>
            <p:extLst>
              <p:ext uri="{D42A27DB-BD31-4B8C-83A1-F6EECF244321}">
                <p14:modId xmlns:p14="http://schemas.microsoft.com/office/powerpoint/2010/main" val="3815924617"/>
              </p:ext>
            </p:extLst>
          </p:nvPr>
        </p:nvGraphicFramePr>
        <p:xfrm>
          <a:off x="13578445" y="4811494"/>
          <a:ext cx="4463970" cy="3596640"/>
        </p:xfrm>
        <a:graphic>
          <a:graphicData uri="http://schemas.openxmlformats.org/drawingml/2006/table">
            <a:tbl>
              <a:tblPr firstRow="1" bandRow="1">
                <a:tableStyleId>{5C22544A-7EE6-4342-B048-85BDC9FD1C3A}</a:tableStyleId>
              </a:tblPr>
              <a:tblGrid>
                <a:gridCol w="4463970">
                  <a:extLst>
                    <a:ext uri="{9D8B030D-6E8A-4147-A177-3AD203B41FA5}">
                      <a16:colId xmlns:a16="http://schemas.microsoft.com/office/drawing/2014/main" val="20000"/>
                    </a:ext>
                  </a:extLst>
                </a:gridCol>
              </a:tblGrid>
              <a:tr h="3596640">
                <a:tc>
                  <a:txBody>
                    <a:bodyPr/>
                    <a:lstStyle/>
                    <a:p>
                      <a:endParaRPr lang="en-IN" sz="1600" baseline="0" dirty="0">
                        <a:latin typeface="Arial"/>
                        <a:cs typeface="Arial"/>
                      </a:endParaRPr>
                    </a:p>
                  </a:txBody>
                  <a:tcPr marL="182880" marR="182880" marT="91440" marB="91440">
                    <a:noFill/>
                  </a:tcPr>
                </a:tc>
                <a:extLst>
                  <a:ext uri="{0D108BD9-81ED-4DB2-BD59-A6C34878D82A}">
                    <a16:rowId xmlns:a16="http://schemas.microsoft.com/office/drawing/2014/main" val="10002"/>
                  </a:ext>
                </a:extLst>
              </a:tr>
            </a:tbl>
          </a:graphicData>
        </a:graphic>
      </p:graphicFrame>
      <p:pic>
        <p:nvPicPr>
          <p:cNvPr id="16" name="Picture 15">
            <a:extLst>
              <a:ext uri="{FF2B5EF4-FFF2-40B4-BE49-F238E27FC236}">
                <a16:creationId xmlns:a16="http://schemas.microsoft.com/office/drawing/2014/main" id="{5DD0AFF0-A291-5708-DDE0-D14CDE01C737}"/>
              </a:ext>
            </a:extLst>
          </p:cNvPr>
          <p:cNvPicPr>
            <a:picLocks noChangeAspect="1"/>
          </p:cNvPicPr>
          <p:nvPr/>
        </p:nvPicPr>
        <p:blipFill>
          <a:blip r:embed="rId2"/>
          <a:stretch>
            <a:fillRect/>
          </a:stretch>
        </p:blipFill>
        <p:spPr>
          <a:xfrm>
            <a:off x="2819400" y="1091494"/>
            <a:ext cx="4639407" cy="3235434"/>
          </a:xfrm>
          <a:prstGeom prst="rect">
            <a:avLst/>
          </a:prstGeom>
        </p:spPr>
      </p:pic>
      <p:pic>
        <p:nvPicPr>
          <p:cNvPr id="19" name="Picture 18">
            <a:extLst>
              <a:ext uri="{FF2B5EF4-FFF2-40B4-BE49-F238E27FC236}">
                <a16:creationId xmlns:a16="http://schemas.microsoft.com/office/drawing/2014/main" id="{24273114-62A0-3A92-47E7-6FFD2CB4D5C9}"/>
              </a:ext>
            </a:extLst>
          </p:cNvPr>
          <p:cNvPicPr>
            <a:picLocks noChangeAspect="1"/>
          </p:cNvPicPr>
          <p:nvPr/>
        </p:nvPicPr>
        <p:blipFill>
          <a:blip r:embed="rId3"/>
          <a:stretch>
            <a:fillRect/>
          </a:stretch>
        </p:blipFill>
        <p:spPr>
          <a:xfrm>
            <a:off x="9430648" y="1245333"/>
            <a:ext cx="3657600" cy="2438399"/>
          </a:xfrm>
          <a:prstGeom prst="rect">
            <a:avLst/>
          </a:prstGeom>
        </p:spPr>
      </p:pic>
      <p:pic>
        <p:nvPicPr>
          <p:cNvPr id="4" name="Picture 3">
            <a:extLst>
              <a:ext uri="{FF2B5EF4-FFF2-40B4-BE49-F238E27FC236}">
                <a16:creationId xmlns:a16="http://schemas.microsoft.com/office/drawing/2014/main" id="{AEAE872B-29FB-79A7-6E8B-5E083DB522E7}"/>
              </a:ext>
            </a:extLst>
          </p:cNvPr>
          <p:cNvPicPr>
            <a:picLocks noChangeAspect="1"/>
          </p:cNvPicPr>
          <p:nvPr/>
        </p:nvPicPr>
        <p:blipFill>
          <a:blip r:embed="rId4"/>
          <a:stretch>
            <a:fillRect/>
          </a:stretch>
        </p:blipFill>
        <p:spPr>
          <a:xfrm>
            <a:off x="8610600" y="4811494"/>
            <a:ext cx="5297696" cy="4866732"/>
          </a:xfrm>
          <a:prstGeom prst="rect">
            <a:avLst/>
          </a:prstGeom>
        </p:spPr>
      </p:pic>
      <p:pic>
        <p:nvPicPr>
          <p:cNvPr id="6" name="Picture 5">
            <a:extLst>
              <a:ext uri="{FF2B5EF4-FFF2-40B4-BE49-F238E27FC236}">
                <a16:creationId xmlns:a16="http://schemas.microsoft.com/office/drawing/2014/main" id="{7AF81530-5A2F-3241-482D-CE9D203E1BE7}"/>
              </a:ext>
            </a:extLst>
          </p:cNvPr>
          <p:cNvPicPr>
            <a:picLocks noChangeAspect="1"/>
          </p:cNvPicPr>
          <p:nvPr/>
        </p:nvPicPr>
        <p:blipFill>
          <a:blip r:embed="rId5"/>
          <a:stretch>
            <a:fillRect/>
          </a:stretch>
        </p:blipFill>
        <p:spPr>
          <a:xfrm>
            <a:off x="2057400" y="4921610"/>
            <a:ext cx="5105400" cy="4281516"/>
          </a:xfrm>
          <a:prstGeom prst="rect">
            <a:avLst/>
          </a:prstGeom>
        </p:spPr>
      </p:pic>
      <p:pic>
        <p:nvPicPr>
          <p:cNvPr id="7" name="Picture 6">
            <a:extLst>
              <a:ext uri="{FF2B5EF4-FFF2-40B4-BE49-F238E27FC236}">
                <a16:creationId xmlns:a16="http://schemas.microsoft.com/office/drawing/2014/main" id="{EFACCEE8-9C9D-0AEE-ACA1-3E809A8282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40000" y="166894"/>
            <a:ext cx="4064163" cy="1425525"/>
          </a:xfrm>
          <a:prstGeom prst="rect">
            <a:avLst/>
          </a:prstGeom>
        </p:spPr>
      </p:pic>
      <p:pic>
        <p:nvPicPr>
          <p:cNvPr id="17" name="Picture 16">
            <a:extLst>
              <a:ext uri="{FF2B5EF4-FFF2-40B4-BE49-F238E27FC236}">
                <a16:creationId xmlns:a16="http://schemas.microsoft.com/office/drawing/2014/main" id="{27AC83AC-AB41-6909-51CA-3F213A68D2E1}"/>
              </a:ext>
            </a:extLst>
          </p:cNvPr>
          <p:cNvPicPr>
            <a:picLocks noChangeAspect="1"/>
          </p:cNvPicPr>
          <p:nvPr/>
        </p:nvPicPr>
        <p:blipFill>
          <a:blip r:embed="rId7"/>
          <a:stretch>
            <a:fillRect/>
          </a:stretch>
        </p:blipFill>
        <p:spPr>
          <a:xfrm>
            <a:off x="1238166" y="1083875"/>
            <a:ext cx="13392234" cy="8594352"/>
          </a:xfrm>
          <a:prstGeom prst="rect">
            <a:avLst/>
          </a:prstGeom>
        </p:spPr>
      </p:pic>
      <p:pic>
        <p:nvPicPr>
          <p:cNvPr id="20" name="Picture 19">
            <a:extLst>
              <a:ext uri="{FF2B5EF4-FFF2-40B4-BE49-F238E27FC236}">
                <a16:creationId xmlns:a16="http://schemas.microsoft.com/office/drawing/2014/main" id="{8C45F73F-64AB-F240-20F5-44D28E2AABEC}"/>
              </a:ext>
            </a:extLst>
          </p:cNvPr>
          <p:cNvPicPr>
            <a:picLocks noChangeAspect="1"/>
          </p:cNvPicPr>
          <p:nvPr/>
        </p:nvPicPr>
        <p:blipFill>
          <a:blip r:embed="rId8"/>
          <a:stretch>
            <a:fillRect/>
          </a:stretch>
        </p:blipFill>
        <p:spPr>
          <a:xfrm>
            <a:off x="1227400" y="1083874"/>
            <a:ext cx="13860200" cy="8594352"/>
          </a:xfrm>
          <a:prstGeom prst="rect">
            <a:avLst/>
          </a:prstGeom>
        </p:spPr>
      </p:pic>
    </p:spTree>
    <p:extLst>
      <p:ext uri="{BB962C8B-B14F-4D97-AF65-F5344CB8AC3E}">
        <p14:creationId xmlns:p14="http://schemas.microsoft.com/office/powerpoint/2010/main" val="1232098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99177" y="3238500"/>
            <a:ext cx="7791254" cy="5078313"/>
          </a:xfrm>
          <a:prstGeom prst="rect">
            <a:avLst/>
          </a:prstGeom>
          <a:noFill/>
          <a:ln>
            <a:solidFill>
              <a:schemeClr val="bg2">
                <a:lumMod val="50000"/>
              </a:schemeClr>
            </a:solidFill>
          </a:ln>
        </p:spPr>
        <p:txBody>
          <a:bodyPr wrap="square" rtlCol="0">
            <a:spAutoFit/>
          </a:bodyPr>
          <a:lstStyle/>
          <a:p>
            <a:r>
              <a:rPr lang="en-IN" sz="2700" b="1" dirty="0"/>
              <a:t>How much funds required to reach to the next level of the venture?</a:t>
            </a:r>
          </a:p>
          <a:p>
            <a:pPr marL="428625" indent="-428625">
              <a:buFont typeface="Arial" panose="020B0604020202020204" pitchFamily="34" charset="0"/>
              <a:buChar char="•"/>
            </a:pPr>
            <a:r>
              <a:rPr lang="en-IN" sz="2700" dirty="0"/>
              <a:t>60,00,000</a:t>
            </a:r>
          </a:p>
          <a:p>
            <a:r>
              <a:rPr lang="en-IN" sz="2700" b="1" dirty="0"/>
              <a:t>How much have been bootstrapped? If not, why ?</a:t>
            </a:r>
            <a:endParaRPr lang="en-IN" sz="2700" dirty="0"/>
          </a:p>
          <a:p>
            <a:pPr marL="428625" indent="-428625">
              <a:buFont typeface="Arial" panose="020B0604020202020204" pitchFamily="34" charset="0"/>
              <a:buChar char="•"/>
            </a:pPr>
            <a:r>
              <a:rPr lang="en-IN" sz="2700" dirty="0"/>
              <a:t>9,05,000</a:t>
            </a:r>
          </a:p>
          <a:p>
            <a:pPr marL="428625" indent="-428625">
              <a:buFont typeface="Arial" panose="020B0604020202020204" pitchFamily="34" charset="0"/>
              <a:buChar char="•"/>
            </a:pPr>
            <a:endParaRPr lang="en-IN" sz="2700" dirty="0"/>
          </a:p>
          <a:p>
            <a:r>
              <a:rPr lang="en-IN" sz="2700" b="1" dirty="0"/>
              <a:t>How much can be bootstrapped?</a:t>
            </a:r>
          </a:p>
          <a:p>
            <a:pPr marL="428625" indent="-428625">
              <a:buFont typeface="Arial" panose="020B0604020202020204" pitchFamily="34" charset="0"/>
              <a:buChar char="•"/>
            </a:pPr>
            <a:r>
              <a:rPr lang="en-IN" sz="2700" dirty="0"/>
              <a:t>5,00,000</a:t>
            </a:r>
          </a:p>
          <a:p>
            <a:endParaRPr lang="en-IN" sz="2700" dirty="0"/>
          </a:p>
          <a:p>
            <a:r>
              <a:rPr lang="en-IN" sz="2700" b="1" dirty="0"/>
              <a:t>How much external funding required? If not, why?</a:t>
            </a:r>
          </a:p>
          <a:p>
            <a:pPr marL="428625" indent="-428625">
              <a:buFont typeface="Arial" panose="020B0604020202020204" pitchFamily="34" charset="0"/>
              <a:buChar char="•"/>
            </a:pPr>
            <a:r>
              <a:rPr lang="en-IN" sz="2700" dirty="0"/>
              <a:t>45,95,000</a:t>
            </a:r>
          </a:p>
          <a:p>
            <a:endParaRPr lang="en-IN" sz="2700" dirty="0"/>
          </a:p>
        </p:txBody>
      </p:sp>
      <p:sp>
        <p:nvSpPr>
          <p:cNvPr id="11" name="TextBox 10"/>
          <p:cNvSpPr txBox="1"/>
          <p:nvPr/>
        </p:nvSpPr>
        <p:spPr>
          <a:xfrm>
            <a:off x="9830397" y="4305300"/>
            <a:ext cx="7791254" cy="3093154"/>
          </a:xfrm>
          <a:prstGeom prst="rect">
            <a:avLst/>
          </a:prstGeom>
          <a:noFill/>
          <a:ln>
            <a:solidFill>
              <a:schemeClr val="bg2">
                <a:lumMod val="50000"/>
              </a:schemeClr>
            </a:solidFill>
          </a:ln>
        </p:spPr>
        <p:txBody>
          <a:bodyPr wrap="square" rtlCol="0">
            <a:spAutoFit/>
          </a:bodyPr>
          <a:lstStyle/>
          <a:p>
            <a:r>
              <a:rPr lang="en-IN" sz="2700" b="1" dirty="0"/>
              <a:t>Funds utilization strategy (Details)</a:t>
            </a:r>
          </a:p>
          <a:p>
            <a:r>
              <a:rPr lang="en-US" sz="2400" dirty="0"/>
              <a:t>1. Research and Development (R&amp;D)</a:t>
            </a:r>
            <a:endParaRPr lang="en-IN" sz="2400" dirty="0"/>
          </a:p>
          <a:p>
            <a:r>
              <a:rPr lang="en-IN" sz="2400" dirty="0"/>
              <a:t>2. Product Development</a:t>
            </a:r>
          </a:p>
          <a:p>
            <a:r>
              <a:rPr lang="en-US" sz="2400" dirty="0"/>
              <a:t>3. Market Research and Marketing</a:t>
            </a:r>
            <a:endParaRPr lang="en-IN" sz="2400" dirty="0"/>
          </a:p>
          <a:p>
            <a:r>
              <a:rPr lang="en-IN" sz="2400" dirty="0"/>
              <a:t>4. Operations and Logistics</a:t>
            </a:r>
          </a:p>
          <a:p>
            <a:r>
              <a:rPr lang="en-US" sz="2400" dirty="0"/>
              <a:t>5. Regulatory Compliance and Legal</a:t>
            </a:r>
            <a:endParaRPr lang="en-IN" sz="2400" dirty="0"/>
          </a:p>
          <a:p>
            <a:r>
              <a:rPr lang="en-IN" sz="2400" dirty="0"/>
              <a:t>6. Human Resources</a:t>
            </a:r>
          </a:p>
          <a:p>
            <a:r>
              <a:rPr lang="en-IN" sz="2400" dirty="0"/>
              <a:t>7. Contingency Fund</a:t>
            </a:r>
          </a:p>
        </p:txBody>
      </p:sp>
      <p:sp>
        <p:nvSpPr>
          <p:cNvPr id="8" name="Title 1">
            <a:extLst>
              <a:ext uri="{FF2B5EF4-FFF2-40B4-BE49-F238E27FC236}">
                <a16:creationId xmlns:a16="http://schemas.microsoft.com/office/drawing/2014/main" id="{98D3BFB5-F3EC-4B74-9DA7-84AA6BA58C5E}"/>
              </a:ext>
            </a:extLst>
          </p:cNvPr>
          <p:cNvSpPr txBox="1">
            <a:spLocks/>
          </p:cNvSpPr>
          <p:nvPr/>
        </p:nvSpPr>
        <p:spPr>
          <a:xfrm>
            <a:off x="-4953000" y="257385"/>
            <a:ext cx="15773400" cy="652462"/>
          </a:xfrm>
          <a:prstGeom prst="rect">
            <a:avLst/>
          </a:prstGeom>
        </p:spPr>
        <p:txBody>
          <a:bodyPr vert="horz" lIns="182880" tIns="91440" rIns="182880" bIns="91440" rtlCol="0" anchor="t">
            <a:noAutofit/>
          </a:bodyPr>
          <a:lstStyle>
            <a:lvl1pPr algn="ctr" defTabSz="914400" rtl="0" eaLnBrk="1" latinLnBrk="0" hangingPunct="1">
              <a:spcBef>
                <a:spcPct val="0"/>
              </a:spcBef>
              <a:buNone/>
              <a:defRPr sz="3000" b="1" kern="1200">
                <a:solidFill>
                  <a:srgbClr val="9E0D20"/>
                </a:solidFill>
                <a:latin typeface="Raleway" panose="020B0503030101060003" pitchFamily="34" charset="0"/>
                <a:ea typeface="+mj-ea"/>
                <a:cs typeface="+mj-cs"/>
              </a:defRPr>
            </a:lvl1pPr>
          </a:lstStyle>
          <a:p>
            <a:r>
              <a:rPr lang="en-US" sz="6000" dirty="0">
                <a:solidFill>
                  <a:schemeClr val="tx1"/>
                </a:solidFill>
                <a:latin typeface="Antonio Bold"/>
              </a:rPr>
              <a:t>Funding</a:t>
            </a:r>
            <a:r>
              <a:rPr lang="en-US" sz="6000" dirty="0">
                <a:solidFill>
                  <a:srgbClr val="C00000"/>
                </a:solidFill>
                <a:latin typeface="Antonio Bold"/>
              </a:rPr>
              <a:t> </a:t>
            </a:r>
            <a:r>
              <a:rPr lang="en-US" sz="6000" dirty="0">
                <a:solidFill>
                  <a:schemeClr val="tx1"/>
                </a:solidFill>
                <a:latin typeface="Antonio Bold"/>
              </a:rPr>
              <a:t>Plan</a:t>
            </a:r>
            <a:r>
              <a:rPr lang="en-US" sz="6000" dirty="0">
                <a:solidFill>
                  <a:srgbClr val="C00000"/>
                </a:solidFill>
                <a:latin typeface="Antonio Bold"/>
              </a:rPr>
              <a:t> </a:t>
            </a:r>
          </a:p>
        </p:txBody>
      </p:sp>
      <p:sp>
        <p:nvSpPr>
          <p:cNvPr id="20" name="Rectangle 19">
            <a:extLst>
              <a:ext uri="{FF2B5EF4-FFF2-40B4-BE49-F238E27FC236}">
                <a16:creationId xmlns:a16="http://schemas.microsoft.com/office/drawing/2014/main" id="{5DE34494-019C-4AF1-907B-33245967C575}"/>
              </a:ext>
            </a:extLst>
          </p:cNvPr>
          <p:cNvSpPr/>
          <p:nvPr/>
        </p:nvSpPr>
        <p:spPr>
          <a:xfrm>
            <a:off x="15912052" y="329473"/>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sp>
        <p:nvSpPr>
          <p:cNvPr id="21" name="TextBox 20">
            <a:extLst>
              <a:ext uri="{FF2B5EF4-FFF2-40B4-BE49-F238E27FC236}">
                <a16:creationId xmlns:a16="http://schemas.microsoft.com/office/drawing/2014/main" id="{437D10F2-D825-4F14-8721-CF5105D60893}"/>
              </a:ext>
            </a:extLst>
          </p:cNvPr>
          <p:cNvSpPr txBox="1"/>
          <p:nvPr/>
        </p:nvSpPr>
        <p:spPr>
          <a:xfrm>
            <a:off x="16107818" y="730293"/>
            <a:ext cx="1422954" cy="623248"/>
          </a:xfrm>
          <a:prstGeom prst="rect">
            <a:avLst/>
          </a:prstGeom>
          <a:noFill/>
        </p:spPr>
        <p:txBody>
          <a:bodyPr wrap="square" lIns="68580" tIns="34290" rIns="68580" bIns="34290" rtlCol="0" anchor="t">
            <a:spAutoFit/>
          </a:bodyPr>
          <a:lstStyle/>
          <a:p>
            <a:pPr algn="ctr"/>
            <a:r>
              <a:rPr lang="en-US" b="1" dirty="0"/>
              <a:t>Place your logo here</a:t>
            </a:r>
            <a:endParaRPr lang="en-ZA" b="1" dirty="0"/>
          </a:p>
        </p:txBody>
      </p:sp>
      <p:pic>
        <p:nvPicPr>
          <p:cNvPr id="2" name="Picture 1">
            <a:extLst>
              <a:ext uri="{FF2B5EF4-FFF2-40B4-BE49-F238E27FC236}">
                <a16:creationId xmlns:a16="http://schemas.microsoft.com/office/drawing/2014/main" id="{A5CA3717-1408-36B6-9BE3-112B9C0592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0" y="257385"/>
            <a:ext cx="4064163" cy="1425525"/>
          </a:xfrm>
          <a:prstGeom prst="rect">
            <a:avLst/>
          </a:prstGeom>
        </p:spPr>
      </p:pic>
    </p:spTree>
    <p:extLst>
      <p:ext uri="{BB962C8B-B14F-4D97-AF65-F5344CB8AC3E}">
        <p14:creationId xmlns:p14="http://schemas.microsoft.com/office/powerpoint/2010/main" val="3115354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5"/>
          <p:cNvSpPr txBox="1"/>
          <p:nvPr/>
        </p:nvSpPr>
        <p:spPr>
          <a:xfrm>
            <a:off x="204200" y="-13647"/>
            <a:ext cx="12338484" cy="1019574"/>
          </a:xfrm>
          <a:prstGeom prst="rect">
            <a:avLst/>
          </a:prstGeom>
        </p:spPr>
        <p:txBody>
          <a:bodyPr wrap="square" lIns="0" tIns="0" rIns="0" bIns="0" rtlCol="0" anchor="t">
            <a:spAutoFit/>
          </a:bodyPr>
          <a:lstStyle/>
          <a:p>
            <a:pPr>
              <a:lnSpc>
                <a:spcPts val="8747"/>
              </a:lnSpc>
            </a:pPr>
            <a:r>
              <a:rPr lang="en-US" sz="5400" b="1" dirty="0">
                <a:cs typeface="Times New Roman" panose="02020603050405020304" pitchFamily="18" charset="0"/>
              </a:rPr>
              <a:t>Team Composition</a:t>
            </a:r>
          </a:p>
        </p:txBody>
      </p:sp>
      <p:sp>
        <p:nvSpPr>
          <p:cNvPr id="36" name="TextBox 35">
            <a:extLst>
              <a:ext uri="{FF2B5EF4-FFF2-40B4-BE49-F238E27FC236}">
                <a16:creationId xmlns:a16="http://schemas.microsoft.com/office/drawing/2014/main" id="{437D10F2-D825-4F14-8721-CF5105D60893}"/>
              </a:ext>
            </a:extLst>
          </p:cNvPr>
          <p:cNvSpPr txBox="1"/>
          <p:nvPr/>
        </p:nvSpPr>
        <p:spPr>
          <a:xfrm>
            <a:off x="16315796" y="1216402"/>
            <a:ext cx="1422954" cy="623248"/>
          </a:xfrm>
          <a:prstGeom prst="rect">
            <a:avLst/>
          </a:prstGeom>
          <a:noFill/>
        </p:spPr>
        <p:txBody>
          <a:bodyPr wrap="square" lIns="68580" tIns="34290" rIns="68580" bIns="34290" rtlCol="0" anchor="t">
            <a:spAutoFit/>
          </a:bodyPr>
          <a:lstStyle/>
          <a:p>
            <a:pPr algn="ctr"/>
            <a:r>
              <a:rPr lang="en-US" b="1" dirty="0"/>
              <a:t>Place your logo here</a:t>
            </a:r>
            <a:endParaRPr lang="en-ZA" b="1" dirty="0"/>
          </a:p>
        </p:txBody>
      </p:sp>
      <p:sp>
        <p:nvSpPr>
          <p:cNvPr id="37" name="Rectangle 36">
            <a:extLst>
              <a:ext uri="{FF2B5EF4-FFF2-40B4-BE49-F238E27FC236}">
                <a16:creationId xmlns:a16="http://schemas.microsoft.com/office/drawing/2014/main" id="{5DE34494-019C-4AF1-907B-33245967C575}"/>
              </a:ext>
            </a:extLst>
          </p:cNvPr>
          <p:cNvSpPr/>
          <p:nvPr/>
        </p:nvSpPr>
        <p:spPr>
          <a:xfrm>
            <a:off x="16120030" y="815582"/>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sp>
        <p:nvSpPr>
          <p:cNvPr id="45" name="Rectangle 44">
            <a:extLst>
              <a:ext uri="{FF2B5EF4-FFF2-40B4-BE49-F238E27FC236}">
                <a16:creationId xmlns:a16="http://schemas.microsoft.com/office/drawing/2014/main" id="{FE41B64D-B44D-44C6-BDBC-3EBF35934BD5}"/>
              </a:ext>
            </a:extLst>
          </p:cNvPr>
          <p:cNvSpPr/>
          <p:nvPr/>
        </p:nvSpPr>
        <p:spPr>
          <a:xfrm>
            <a:off x="811195" y="2539857"/>
            <a:ext cx="1855805" cy="2070243"/>
          </a:xfrm>
          <a:prstGeom prst="rect">
            <a:avLst/>
          </a:prstGeom>
          <a:noFill/>
          <a:ln w="25400" cap="flat" cmpd="sng" algn="ctr">
            <a:solidFill>
              <a:schemeClr val="accent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ZA"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7" name="TextBox 46">
            <a:extLst>
              <a:ext uri="{FF2B5EF4-FFF2-40B4-BE49-F238E27FC236}">
                <a16:creationId xmlns:a16="http://schemas.microsoft.com/office/drawing/2014/main" id="{F961E885-688B-47C4-BE5D-90587DA49207}"/>
              </a:ext>
            </a:extLst>
          </p:cNvPr>
          <p:cNvSpPr txBox="1"/>
          <p:nvPr/>
        </p:nvSpPr>
        <p:spPr>
          <a:xfrm>
            <a:off x="4603488" y="3240807"/>
            <a:ext cx="1340111" cy="461665"/>
          </a:xfrm>
          <a:prstGeom prst="rect">
            <a:avLst/>
          </a:prstGeom>
          <a:noFill/>
        </p:spPr>
        <p:txBody>
          <a:bodyPr wrap="square" rtlCol="0">
            <a:spAutoFit/>
          </a:bodyPr>
          <a:lstStyle/>
          <a:p>
            <a:pPr algn="ctr">
              <a:buClr>
                <a:srgbClr val="000000"/>
              </a:buClr>
              <a:buFont typeface="Arial"/>
              <a:buNone/>
            </a:pPr>
            <a:r>
              <a:rPr lang="en-US" sz="2400" kern="0" dirty="0">
                <a:solidFill>
                  <a:schemeClr val="accent2"/>
                </a:solidFill>
                <a:latin typeface="Arial"/>
                <a:cs typeface="Arial"/>
                <a:sym typeface="Arial"/>
              </a:rPr>
              <a:t>Picture</a:t>
            </a:r>
            <a:endParaRPr lang="en-ZA" sz="2400" kern="0" dirty="0">
              <a:solidFill>
                <a:schemeClr val="accent2"/>
              </a:solidFill>
              <a:latin typeface="Arial"/>
              <a:cs typeface="Arial"/>
              <a:sym typeface="Arial"/>
            </a:endParaRPr>
          </a:p>
        </p:txBody>
      </p:sp>
      <p:sp>
        <p:nvSpPr>
          <p:cNvPr id="49" name="TextBox 48">
            <a:extLst>
              <a:ext uri="{FF2B5EF4-FFF2-40B4-BE49-F238E27FC236}">
                <a16:creationId xmlns:a16="http://schemas.microsoft.com/office/drawing/2014/main" id="{A874D554-969C-4697-B06E-D7709DC86278}"/>
              </a:ext>
            </a:extLst>
          </p:cNvPr>
          <p:cNvSpPr txBox="1"/>
          <p:nvPr/>
        </p:nvSpPr>
        <p:spPr>
          <a:xfrm>
            <a:off x="7630905" y="3245343"/>
            <a:ext cx="1340111" cy="461665"/>
          </a:xfrm>
          <a:prstGeom prst="rect">
            <a:avLst/>
          </a:prstGeom>
          <a:noFill/>
        </p:spPr>
        <p:txBody>
          <a:bodyPr wrap="square" rtlCol="0">
            <a:spAutoFit/>
          </a:bodyPr>
          <a:lstStyle/>
          <a:p>
            <a:pPr algn="ctr">
              <a:buClr>
                <a:srgbClr val="000000"/>
              </a:buClr>
              <a:buFont typeface="Arial"/>
              <a:buNone/>
            </a:pPr>
            <a:r>
              <a:rPr lang="en-US" sz="2400" kern="0" dirty="0">
                <a:solidFill>
                  <a:schemeClr val="accent2"/>
                </a:solidFill>
                <a:latin typeface="Arial"/>
                <a:cs typeface="Arial"/>
                <a:sym typeface="Arial"/>
              </a:rPr>
              <a:t>Picture</a:t>
            </a:r>
            <a:endParaRPr lang="en-ZA" sz="2400" kern="0" dirty="0">
              <a:solidFill>
                <a:schemeClr val="accent2"/>
              </a:solidFill>
              <a:latin typeface="Arial"/>
              <a:cs typeface="Arial"/>
              <a:sym typeface="Arial"/>
            </a:endParaRPr>
          </a:p>
        </p:txBody>
      </p:sp>
      <p:sp>
        <p:nvSpPr>
          <p:cNvPr id="50" name="TextBox 49">
            <a:extLst>
              <a:ext uri="{FF2B5EF4-FFF2-40B4-BE49-F238E27FC236}">
                <a16:creationId xmlns:a16="http://schemas.microsoft.com/office/drawing/2014/main" id="{2A0B3626-D74C-4000-9FF5-75B635C12759}"/>
              </a:ext>
            </a:extLst>
          </p:cNvPr>
          <p:cNvSpPr txBox="1"/>
          <p:nvPr/>
        </p:nvSpPr>
        <p:spPr>
          <a:xfrm>
            <a:off x="970345" y="3126173"/>
            <a:ext cx="1340111" cy="461665"/>
          </a:xfrm>
          <a:prstGeom prst="rect">
            <a:avLst/>
          </a:prstGeom>
          <a:noFill/>
        </p:spPr>
        <p:txBody>
          <a:bodyPr wrap="square" rtlCol="0">
            <a:spAutoFit/>
          </a:bodyPr>
          <a:lstStyle/>
          <a:p>
            <a:pPr algn="ctr">
              <a:buClr>
                <a:srgbClr val="000000"/>
              </a:buClr>
              <a:buFont typeface="Arial"/>
              <a:buNone/>
            </a:pPr>
            <a:r>
              <a:rPr lang="en-US" sz="2400" kern="0" dirty="0">
                <a:solidFill>
                  <a:schemeClr val="accent2"/>
                </a:solidFill>
                <a:latin typeface="Arial"/>
                <a:cs typeface="Arial"/>
                <a:sym typeface="Arial"/>
              </a:rPr>
              <a:t>Picture</a:t>
            </a:r>
            <a:endParaRPr lang="en-ZA" sz="2400" kern="0" dirty="0">
              <a:solidFill>
                <a:schemeClr val="accent2"/>
              </a:solidFill>
              <a:latin typeface="Arial"/>
              <a:cs typeface="Arial"/>
              <a:sym typeface="Arial"/>
            </a:endParaRPr>
          </a:p>
        </p:txBody>
      </p:sp>
      <p:sp>
        <p:nvSpPr>
          <p:cNvPr id="7" name="Rectangle 6"/>
          <p:cNvSpPr/>
          <p:nvPr/>
        </p:nvSpPr>
        <p:spPr>
          <a:xfrm>
            <a:off x="758428" y="1839650"/>
            <a:ext cx="1763944" cy="369332"/>
          </a:xfrm>
          <a:prstGeom prst="rect">
            <a:avLst/>
          </a:prstGeom>
        </p:spPr>
        <p:txBody>
          <a:bodyPr wrap="none">
            <a:spAutoFit/>
          </a:bodyPr>
          <a:lstStyle/>
          <a:p>
            <a:r>
              <a:rPr lang="en-US" dirty="0"/>
              <a:t>Team member 1 </a:t>
            </a:r>
          </a:p>
        </p:txBody>
      </p:sp>
      <p:sp>
        <p:nvSpPr>
          <p:cNvPr id="24" name="Rectangle 23"/>
          <p:cNvSpPr/>
          <p:nvPr/>
        </p:nvSpPr>
        <p:spPr>
          <a:xfrm>
            <a:off x="4083926" y="1829304"/>
            <a:ext cx="2052535" cy="369332"/>
          </a:xfrm>
          <a:prstGeom prst="rect">
            <a:avLst/>
          </a:prstGeom>
        </p:spPr>
        <p:txBody>
          <a:bodyPr wrap="square">
            <a:spAutoFit/>
          </a:bodyPr>
          <a:lstStyle/>
          <a:p>
            <a:r>
              <a:rPr lang="en-US" dirty="0"/>
              <a:t>Team  member 2 </a:t>
            </a:r>
          </a:p>
        </p:txBody>
      </p:sp>
      <p:sp>
        <p:nvSpPr>
          <p:cNvPr id="25" name="Rectangle 24"/>
          <p:cNvSpPr/>
          <p:nvPr/>
        </p:nvSpPr>
        <p:spPr>
          <a:xfrm>
            <a:off x="7106334" y="1843701"/>
            <a:ext cx="2389251" cy="369332"/>
          </a:xfrm>
          <a:prstGeom prst="rect">
            <a:avLst/>
          </a:prstGeom>
        </p:spPr>
        <p:txBody>
          <a:bodyPr wrap="square">
            <a:spAutoFit/>
          </a:bodyPr>
          <a:lstStyle/>
          <a:p>
            <a:pPr algn="ctr"/>
            <a:r>
              <a:rPr lang="en-US" dirty="0"/>
              <a:t>Team member 3 </a:t>
            </a:r>
          </a:p>
        </p:txBody>
      </p:sp>
      <p:sp>
        <p:nvSpPr>
          <p:cNvPr id="8" name="Rectangle 7"/>
          <p:cNvSpPr/>
          <p:nvPr/>
        </p:nvSpPr>
        <p:spPr>
          <a:xfrm>
            <a:off x="758428" y="4906586"/>
            <a:ext cx="2045753" cy="954107"/>
          </a:xfrm>
          <a:prstGeom prst="rect">
            <a:avLst/>
          </a:prstGeom>
          <a:ln>
            <a:solidFill>
              <a:schemeClr val="tx1"/>
            </a:solidFill>
          </a:ln>
        </p:spPr>
        <p:txBody>
          <a:bodyPr wrap="none">
            <a:spAutoFit/>
          </a:bodyPr>
          <a:lstStyle/>
          <a:p>
            <a:pPr algn="ctr"/>
            <a:r>
              <a:rPr lang="en-US" sz="2800" dirty="0"/>
              <a:t> CEO</a:t>
            </a:r>
          </a:p>
          <a:p>
            <a:pPr algn="ctr"/>
            <a:r>
              <a:rPr lang="en-US" sz="2800" dirty="0"/>
              <a:t>Rushit H Jani</a:t>
            </a:r>
          </a:p>
        </p:txBody>
      </p:sp>
      <p:sp>
        <p:nvSpPr>
          <p:cNvPr id="29" name="Rectangle 28"/>
          <p:cNvSpPr/>
          <p:nvPr/>
        </p:nvSpPr>
        <p:spPr>
          <a:xfrm>
            <a:off x="4163504" y="4957989"/>
            <a:ext cx="2116990" cy="830997"/>
          </a:xfrm>
          <a:prstGeom prst="rect">
            <a:avLst/>
          </a:prstGeom>
          <a:ln>
            <a:solidFill>
              <a:schemeClr val="tx1"/>
            </a:solidFill>
          </a:ln>
        </p:spPr>
        <p:txBody>
          <a:bodyPr wrap="none">
            <a:spAutoFit/>
          </a:bodyPr>
          <a:lstStyle/>
          <a:p>
            <a:pPr algn="ctr"/>
            <a:r>
              <a:rPr lang="en-US" sz="2400" b="1" dirty="0"/>
              <a:t>CTO</a:t>
            </a:r>
          </a:p>
          <a:p>
            <a:r>
              <a:rPr lang="en-US" sz="2400" b="1" dirty="0"/>
              <a:t>Dhanyashree H</a:t>
            </a:r>
          </a:p>
        </p:txBody>
      </p:sp>
      <p:sp>
        <p:nvSpPr>
          <p:cNvPr id="30" name="Rectangle 29"/>
          <p:cNvSpPr/>
          <p:nvPr/>
        </p:nvSpPr>
        <p:spPr>
          <a:xfrm>
            <a:off x="7435277" y="4957988"/>
            <a:ext cx="2007281" cy="830997"/>
          </a:xfrm>
          <a:prstGeom prst="rect">
            <a:avLst/>
          </a:prstGeom>
          <a:ln>
            <a:solidFill>
              <a:schemeClr val="tx1"/>
            </a:solidFill>
          </a:ln>
        </p:spPr>
        <p:txBody>
          <a:bodyPr wrap="none">
            <a:spAutoFit/>
          </a:bodyPr>
          <a:lstStyle/>
          <a:p>
            <a:pPr algn="ctr"/>
            <a:r>
              <a:rPr lang="en-US" sz="2400" b="1" dirty="0"/>
              <a:t>CFO</a:t>
            </a:r>
          </a:p>
          <a:p>
            <a:pPr algn="ctr"/>
            <a:r>
              <a:rPr lang="en-US" sz="2400" b="1" dirty="0"/>
              <a:t>Dhruv Sharma</a:t>
            </a:r>
          </a:p>
        </p:txBody>
      </p:sp>
      <p:sp>
        <p:nvSpPr>
          <p:cNvPr id="31" name="Rectangle 30"/>
          <p:cNvSpPr/>
          <p:nvPr/>
        </p:nvSpPr>
        <p:spPr>
          <a:xfrm>
            <a:off x="204200" y="6515100"/>
            <a:ext cx="3224800" cy="2862322"/>
          </a:xfrm>
          <a:prstGeom prst="rect">
            <a:avLst/>
          </a:prstGeom>
          <a:ln>
            <a:solidFill>
              <a:schemeClr val="tx1"/>
            </a:solidFill>
          </a:ln>
        </p:spPr>
        <p:txBody>
          <a:bodyPr wrap="square">
            <a:spAutoFit/>
          </a:bodyPr>
          <a:lstStyle/>
          <a:p>
            <a:r>
              <a:rPr lang="en-US" dirty="0"/>
              <a:t>Key Strengths and abilities </a:t>
            </a:r>
          </a:p>
          <a:p>
            <a:r>
              <a:rPr lang="en-IN" b="1" i="0" dirty="0">
                <a:solidFill>
                  <a:srgbClr val="0D0D0D"/>
                </a:solidFill>
                <a:effectLst/>
                <a:latin typeface="Söhne"/>
              </a:rPr>
              <a:t>Leadership,</a:t>
            </a:r>
            <a:endParaRPr lang="en-US" dirty="0"/>
          </a:p>
          <a:p>
            <a:r>
              <a:rPr lang="en-IN" b="1" i="0" dirty="0">
                <a:solidFill>
                  <a:srgbClr val="0D0D0D"/>
                </a:solidFill>
                <a:effectLst/>
                <a:latin typeface="Söhne"/>
              </a:rPr>
              <a:t>Vision,</a:t>
            </a:r>
            <a:endParaRPr lang="en-US" dirty="0"/>
          </a:p>
          <a:p>
            <a:r>
              <a:rPr lang="en-IN" b="1" i="0" dirty="0">
                <a:solidFill>
                  <a:srgbClr val="0D0D0D"/>
                </a:solidFill>
                <a:effectLst/>
                <a:latin typeface="Söhne"/>
              </a:rPr>
              <a:t>Communication Skills,</a:t>
            </a:r>
            <a:endParaRPr lang="en-US" dirty="0"/>
          </a:p>
          <a:p>
            <a:r>
              <a:rPr lang="en-IN" b="1" i="0" dirty="0">
                <a:solidFill>
                  <a:srgbClr val="0D0D0D"/>
                </a:solidFill>
                <a:effectLst/>
                <a:latin typeface="Söhne"/>
              </a:rPr>
              <a:t>Innovative Thinking,</a:t>
            </a:r>
            <a:endParaRPr lang="en-US" dirty="0"/>
          </a:p>
          <a:p>
            <a:r>
              <a:rPr lang="en-IN" b="1" i="0" dirty="0">
                <a:solidFill>
                  <a:srgbClr val="0D0D0D"/>
                </a:solidFill>
                <a:effectLst/>
                <a:latin typeface="Söhne"/>
              </a:rPr>
              <a:t>Resilience (</a:t>
            </a:r>
            <a:r>
              <a:rPr lang="en-IN" b="1" dirty="0">
                <a:solidFill>
                  <a:srgbClr val="0D0D0D"/>
                </a:solidFill>
                <a:latin typeface="Söhne"/>
              </a:rPr>
              <a:t>Learn</a:t>
            </a:r>
            <a:r>
              <a:rPr lang="en-IN" b="1" i="0" dirty="0">
                <a:solidFill>
                  <a:srgbClr val="0D0D0D"/>
                </a:solidFill>
                <a:effectLst/>
                <a:latin typeface="Söhne"/>
              </a:rPr>
              <a:t> from failures),</a:t>
            </a:r>
          </a:p>
          <a:p>
            <a:r>
              <a:rPr lang="en-US" b="1" dirty="0"/>
              <a:t>Connections,</a:t>
            </a:r>
          </a:p>
          <a:p>
            <a:endParaRPr lang="en-US" dirty="0"/>
          </a:p>
          <a:p>
            <a:endParaRPr lang="en-US" dirty="0"/>
          </a:p>
          <a:p>
            <a:endParaRPr lang="en-US" dirty="0"/>
          </a:p>
        </p:txBody>
      </p:sp>
      <p:sp>
        <p:nvSpPr>
          <p:cNvPr id="32" name="Rectangle 31"/>
          <p:cNvSpPr/>
          <p:nvPr/>
        </p:nvSpPr>
        <p:spPr>
          <a:xfrm>
            <a:off x="3784372" y="6515100"/>
            <a:ext cx="2845028" cy="2739211"/>
          </a:xfrm>
          <a:prstGeom prst="rect">
            <a:avLst/>
          </a:prstGeom>
          <a:ln>
            <a:solidFill>
              <a:schemeClr val="tx1"/>
            </a:solidFill>
          </a:ln>
        </p:spPr>
        <p:txBody>
          <a:bodyPr wrap="square">
            <a:spAutoFit/>
          </a:bodyPr>
          <a:lstStyle/>
          <a:p>
            <a:r>
              <a:rPr lang="en-US" dirty="0"/>
              <a:t>Key Strengths and abilities </a:t>
            </a:r>
          </a:p>
          <a:p>
            <a:endParaRPr lang="en-US" sz="2000" b="1" dirty="0"/>
          </a:p>
          <a:p>
            <a:r>
              <a:rPr lang="en-US" sz="2000" b="1" dirty="0"/>
              <a:t>Facilitating Communication and collaboration across the departments</a:t>
            </a:r>
          </a:p>
          <a:p>
            <a:endParaRPr lang="en-US" dirty="0"/>
          </a:p>
          <a:p>
            <a:endParaRPr lang="en-US" dirty="0"/>
          </a:p>
          <a:p>
            <a:endParaRPr lang="en-US" dirty="0"/>
          </a:p>
        </p:txBody>
      </p:sp>
      <p:sp>
        <p:nvSpPr>
          <p:cNvPr id="33" name="Rectangle 32"/>
          <p:cNvSpPr/>
          <p:nvPr/>
        </p:nvSpPr>
        <p:spPr>
          <a:xfrm>
            <a:off x="7286865" y="6535299"/>
            <a:ext cx="2628546" cy="2677656"/>
          </a:xfrm>
          <a:prstGeom prst="rect">
            <a:avLst/>
          </a:prstGeom>
          <a:ln>
            <a:solidFill>
              <a:schemeClr val="tx1"/>
            </a:solidFill>
          </a:ln>
        </p:spPr>
        <p:txBody>
          <a:bodyPr wrap="square">
            <a:spAutoFit/>
          </a:bodyPr>
          <a:lstStyle/>
          <a:p>
            <a:r>
              <a:rPr lang="en-US" dirty="0"/>
              <a:t>Key Strengths and abilities</a:t>
            </a:r>
          </a:p>
          <a:p>
            <a:endParaRPr lang="en-IN" sz="1800" b="0" i="0" dirty="0">
              <a:effectLst/>
              <a:latin typeface="Söhne"/>
            </a:endParaRPr>
          </a:p>
          <a:p>
            <a:r>
              <a:rPr lang="en-IN" sz="2000" b="1" i="0" dirty="0">
                <a:effectLst/>
                <a:latin typeface="Söhne"/>
              </a:rPr>
              <a:t>communication, adaptability, and innovation</a:t>
            </a:r>
            <a:endParaRPr lang="en-IN" sz="2000" b="1" dirty="0"/>
          </a:p>
          <a:p>
            <a:endParaRPr lang="en-US" dirty="0"/>
          </a:p>
          <a:p>
            <a:endParaRPr lang="en-US" dirty="0"/>
          </a:p>
          <a:p>
            <a:endParaRPr lang="en-US" dirty="0"/>
          </a:p>
          <a:p>
            <a:endParaRPr lang="en-US" dirty="0"/>
          </a:p>
        </p:txBody>
      </p:sp>
      <p:sp>
        <p:nvSpPr>
          <p:cNvPr id="15" name="Rectangle 14"/>
          <p:cNvSpPr/>
          <p:nvPr/>
        </p:nvSpPr>
        <p:spPr>
          <a:xfrm>
            <a:off x="10696364" y="3592685"/>
            <a:ext cx="6853158" cy="2804870"/>
          </a:xfrm>
          <a:prstGeom prst="rect">
            <a:avLst/>
          </a:prstGeom>
          <a:ln>
            <a:solidFill>
              <a:schemeClr val="tx1"/>
            </a:solidFill>
          </a:ln>
        </p:spPr>
        <p:txBody>
          <a:bodyPr wrap="none">
            <a:spAutoFit/>
          </a:bodyPr>
          <a:lstStyle/>
          <a:p>
            <a:pPr>
              <a:lnSpc>
                <a:spcPct val="90000"/>
              </a:lnSpc>
              <a:spcBef>
                <a:spcPts val="750"/>
              </a:spcBef>
              <a:buClr>
                <a:srgbClr val="000000"/>
              </a:buClr>
              <a:buFont typeface="Arial"/>
              <a:buNone/>
            </a:pPr>
            <a:r>
              <a:rPr lang="en-GB" b="1" kern="0" dirty="0">
                <a:solidFill>
                  <a:srgbClr val="000000"/>
                </a:solidFill>
                <a:latin typeface="Arial"/>
                <a:ea typeface="+mn-lt"/>
                <a:cs typeface="Arial"/>
                <a:sym typeface="Arial"/>
              </a:rPr>
              <a:t>What makes us a good team to solve the problem we chose?</a:t>
            </a:r>
          </a:p>
          <a:p>
            <a:pPr>
              <a:lnSpc>
                <a:spcPct val="90000"/>
              </a:lnSpc>
              <a:spcBef>
                <a:spcPts val="750"/>
              </a:spcBef>
              <a:buClr>
                <a:srgbClr val="000000"/>
              </a:buClr>
              <a:buFont typeface="Arial"/>
              <a:buNone/>
            </a:pPr>
            <a:endParaRPr lang="en-GB" b="1" kern="0" dirty="0">
              <a:solidFill>
                <a:srgbClr val="000000"/>
              </a:solidFill>
              <a:latin typeface="Arial"/>
              <a:ea typeface="+mn-lt"/>
              <a:cs typeface="Arial"/>
              <a:sym typeface="Arial"/>
            </a:endParaRPr>
          </a:p>
          <a:p>
            <a:pPr>
              <a:lnSpc>
                <a:spcPct val="90000"/>
              </a:lnSpc>
              <a:spcBef>
                <a:spcPts val="750"/>
              </a:spcBef>
              <a:buClr>
                <a:srgbClr val="000000"/>
              </a:buClr>
              <a:buFont typeface="Arial"/>
              <a:buNone/>
            </a:pPr>
            <a:endParaRPr lang="en-GB" b="1" kern="0" dirty="0">
              <a:solidFill>
                <a:srgbClr val="000000"/>
              </a:solidFill>
              <a:latin typeface="Arial"/>
              <a:ea typeface="+mn-lt"/>
              <a:cs typeface="Arial"/>
              <a:sym typeface="Arial"/>
            </a:endParaRPr>
          </a:p>
          <a:p>
            <a:pPr>
              <a:lnSpc>
                <a:spcPct val="90000"/>
              </a:lnSpc>
              <a:spcBef>
                <a:spcPts val="750"/>
              </a:spcBef>
              <a:buClr>
                <a:srgbClr val="000000"/>
              </a:buClr>
              <a:buFont typeface="Arial"/>
              <a:buNone/>
            </a:pPr>
            <a:endParaRPr lang="en-GB" b="1" kern="0" dirty="0">
              <a:solidFill>
                <a:srgbClr val="000000"/>
              </a:solidFill>
              <a:latin typeface="Arial"/>
              <a:ea typeface="+mn-lt"/>
              <a:cs typeface="Arial"/>
              <a:sym typeface="Arial"/>
            </a:endParaRPr>
          </a:p>
          <a:p>
            <a:pPr>
              <a:lnSpc>
                <a:spcPct val="90000"/>
              </a:lnSpc>
              <a:spcBef>
                <a:spcPts val="750"/>
              </a:spcBef>
              <a:buClr>
                <a:srgbClr val="000000"/>
              </a:buClr>
              <a:buFont typeface="Arial"/>
              <a:buNone/>
            </a:pPr>
            <a:endParaRPr lang="en-GB" b="1" kern="0" dirty="0">
              <a:solidFill>
                <a:srgbClr val="000000"/>
              </a:solidFill>
              <a:latin typeface="Arial"/>
              <a:ea typeface="+mn-lt"/>
              <a:cs typeface="Arial"/>
              <a:sym typeface="Arial"/>
            </a:endParaRPr>
          </a:p>
          <a:p>
            <a:pPr>
              <a:lnSpc>
                <a:spcPct val="90000"/>
              </a:lnSpc>
              <a:spcBef>
                <a:spcPts val="750"/>
              </a:spcBef>
              <a:buClr>
                <a:srgbClr val="000000"/>
              </a:buClr>
              <a:buFont typeface="Arial"/>
              <a:buNone/>
            </a:pPr>
            <a:endParaRPr lang="en-GB" b="1" kern="0" dirty="0">
              <a:solidFill>
                <a:srgbClr val="000000"/>
              </a:solidFill>
              <a:latin typeface="Arial"/>
              <a:ea typeface="+mn-lt"/>
              <a:cs typeface="Arial"/>
              <a:sym typeface="Arial"/>
            </a:endParaRPr>
          </a:p>
          <a:p>
            <a:pPr>
              <a:lnSpc>
                <a:spcPct val="90000"/>
              </a:lnSpc>
              <a:spcBef>
                <a:spcPts val="750"/>
              </a:spcBef>
              <a:buClr>
                <a:srgbClr val="000000"/>
              </a:buClr>
              <a:buFont typeface="Arial"/>
              <a:buNone/>
            </a:pPr>
            <a:endParaRPr lang="en-GB" b="1" kern="0" dirty="0">
              <a:solidFill>
                <a:srgbClr val="000000"/>
              </a:solidFill>
              <a:latin typeface="Arial"/>
              <a:ea typeface="+mn-lt"/>
              <a:cs typeface="Arial"/>
              <a:sym typeface="Arial"/>
            </a:endParaRPr>
          </a:p>
          <a:p>
            <a:pPr>
              <a:lnSpc>
                <a:spcPct val="90000"/>
              </a:lnSpc>
              <a:spcBef>
                <a:spcPts val="750"/>
              </a:spcBef>
              <a:buClr>
                <a:srgbClr val="000000"/>
              </a:buClr>
              <a:buFont typeface="Arial"/>
              <a:buNone/>
            </a:pPr>
            <a:endParaRPr lang="en-GB" kern="0" dirty="0">
              <a:solidFill>
                <a:srgbClr val="000000"/>
              </a:solidFill>
              <a:latin typeface="Arial"/>
              <a:ea typeface="+mn-lt"/>
              <a:cs typeface="Arial"/>
              <a:sym typeface="Arial"/>
            </a:endParaRPr>
          </a:p>
        </p:txBody>
      </p:sp>
      <p:sp>
        <p:nvSpPr>
          <p:cNvPr id="40" name="Rectangle 39"/>
          <p:cNvSpPr/>
          <p:nvPr/>
        </p:nvSpPr>
        <p:spPr>
          <a:xfrm>
            <a:off x="11658600" y="7200900"/>
            <a:ext cx="6324599" cy="2308324"/>
          </a:xfrm>
          <a:prstGeom prst="rect">
            <a:avLst/>
          </a:prstGeom>
          <a:solidFill>
            <a:srgbClr val="FFC000"/>
          </a:solidFill>
        </p:spPr>
        <p:txBody>
          <a:bodyPr wrap="square">
            <a:spAutoFit/>
          </a:bodyPr>
          <a:lstStyle/>
          <a:p>
            <a:pPr algn="just"/>
            <a:r>
              <a:rPr lang="en-US" sz="2400" dirty="0">
                <a:solidFill>
                  <a:srgbClr val="000000"/>
                </a:solidFill>
                <a:latin typeface="Avenir"/>
              </a:rPr>
              <a:t>	</a:t>
            </a:r>
          </a:p>
          <a:p>
            <a:pPr algn="just"/>
            <a:r>
              <a:rPr lang="en-US" sz="2400" dirty="0">
                <a:solidFill>
                  <a:srgbClr val="000000"/>
                </a:solidFill>
                <a:latin typeface="Avenir"/>
              </a:rPr>
              <a:t>	The goal is to demonstrate teams' commitment. Mention who’s on your team, defined roles, why them ( each members expertise) and their extremely relevant credentials.</a:t>
            </a:r>
            <a:endParaRPr lang="en-US" sz="2400" dirty="0"/>
          </a:p>
        </p:txBody>
      </p:sp>
      <p:pic>
        <p:nvPicPr>
          <p:cNvPr id="42" name="Graphic 27" descr="Target with solid fill">
            <a:extLst>
              <a:ext uri="{FF2B5EF4-FFF2-40B4-BE49-F238E27FC236}">
                <a16:creationId xmlns:a16="http://schemas.microsoft.com/office/drawing/2014/main" id="{0A6ECB55-4CA0-4244-AFAF-47071920EBD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22303" y="7362695"/>
            <a:ext cx="651510" cy="637001"/>
          </a:xfrm>
          <a:prstGeom prst="rect">
            <a:avLst/>
          </a:prstGeom>
        </p:spPr>
      </p:pic>
      <p:sp>
        <p:nvSpPr>
          <p:cNvPr id="2" name="Rectangle 1">
            <a:extLst>
              <a:ext uri="{FF2B5EF4-FFF2-40B4-BE49-F238E27FC236}">
                <a16:creationId xmlns:a16="http://schemas.microsoft.com/office/drawing/2014/main" id="{5B772230-A7BF-5451-B4C0-02BFA822C10E}"/>
              </a:ext>
            </a:extLst>
          </p:cNvPr>
          <p:cNvSpPr/>
          <p:nvPr/>
        </p:nvSpPr>
        <p:spPr>
          <a:xfrm>
            <a:off x="4278983" y="2552716"/>
            <a:ext cx="1855805" cy="2070243"/>
          </a:xfrm>
          <a:prstGeom prst="rect">
            <a:avLst/>
          </a:prstGeom>
          <a:noFill/>
          <a:ln w="25400" cap="flat" cmpd="sng" algn="ctr">
            <a:solidFill>
              <a:schemeClr val="accent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ZA"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Rectangle 2">
            <a:extLst>
              <a:ext uri="{FF2B5EF4-FFF2-40B4-BE49-F238E27FC236}">
                <a16:creationId xmlns:a16="http://schemas.microsoft.com/office/drawing/2014/main" id="{2EEC043A-8AA1-3B7B-75E4-9152C57A8DD3}"/>
              </a:ext>
            </a:extLst>
          </p:cNvPr>
          <p:cNvSpPr/>
          <p:nvPr/>
        </p:nvSpPr>
        <p:spPr>
          <a:xfrm>
            <a:off x="7520786" y="2539856"/>
            <a:ext cx="1855805" cy="2070243"/>
          </a:xfrm>
          <a:prstGeom prst="rect">
            <a:avLst/>
          </a:prstGeom>
          <a:noFill/>
          <a:ln w="25400" cap="flat" cmpd="sng" algn="ctr">
            <a:solidFill>
              <a:schemeClr val="accent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ZA" sz="105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9" name="Picture 8">
            <a:extLst>
              <a:ext uri="{FF2B5EF4-FFF2-40B4-BE49-F238E27FC236}">
                <a16:creationId xmlns:a16="http://schemas.microsoft.com/office/drawing/2014/main" id="{3D408DE2-323C-52F8-794D-2BDDFDCD7D4E}"/>
              </a:ext>
            </a:extLst>
          </p:cNvPr>
          <p:cNvPicPr>
            <a:picLocks noChangeAspect="1"/>
          </p:cNvPicPr>
          <p:nvPr/>
        </p:nvPicPr>
        <p:blipFill>
          <a:blip r:embed="rId4"/>
          <a:stretch>
            <a:fillRect/>
          </a:stretch>
        </p:blipFill>
        <p:spPr>
          <a:xfrm>
            <a:off x="798342" y="2401113"/>
            <a:ext cx="1965923" cy="2248016"/>
          </a:xfrm>
          <a:prstGeom prst="rect">
            <a:avLst/>
          </a:prstGeom>
        </p:spPr>
      </p:pic>
      <p:pic>
        <p:nvPicPr>
          <p:cNvPr id="4" name="Picture 3">
            <a:extLst>
              <a:ext uri="{FF2B5EF4-FFF2-40B4-BE49-F238E27FC236}">
                <a16:creationId xmlns:a16="http://schemas.microsoft.com/office/drawing/2014/main" id="{ADDD0801-01ED-30B3-6FB3-D682963B84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316200" y="714927"/>
            <a:ext cx="4064163" cy="1483709"/>
          </a:xfrm>
          <a:prstGeom prst="rect">
            <a:avLst/>
          </a:prstGeom>
        </p:spPr>
      </p:pic>
      <p:pic>
        <p:nvPicPr>
          <p:cNvPr id="6" name="Picture 5">
            <a:extLst>
              <a:ext uri="{FF2B5EF4-FFF2-40B4-BE49-F238E27FC236}">
                <a16:creationId xmlns:a16="http://schemas.microsoft.com/office/drawing/2014/main" id="{75FAEDC1-33C8-3DB7-15DD-921DFB8982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8865" y="2374943"/>
            <a:ext cx="1965923" cy="2248016"/>
          </a:xfrm>
          <a:prstGeom prst="rect">
            <a:avLst/>
          </a:prstGeom>
        </p:spPr>
      </p:pic>
      <p:pic>
        <p:nvPicPr>
          <p:cNvPr id="10" name="Picture 9">
            <a:extLst>
              <a:ext uri="{FF2B5EF4-FFF2-40B4-BE49-F238E27FC236}">
                <a16:creationId xmlns:a16="http://schemas.microsoft.com/office/drawing/2014/main" id="{380FFDB9-3B22-22D8-8981-2050418A6F93}"/>
              </a:ext>
            </a:extLst>
          </p:cNvPr>
          <p:cNvPicPr>
            <a:picLocks noChangeAspect="1"/>
          </p:cNvPicPr>
          <p:nvPr/>
        </p:nvPicPr>
        <p:blipFill>
          <a:blip r:embed="rId7"/>
          <a:stretch>
            <a:fillRect/>
          </a:stretch>
        </p:blipFill>
        <p:spPr>
          <a:xfrm>
            <a:off x="7424774" y="2401113"/>
            <a:ext cx="1961342" cy="2248016"/>
          </a:xfrm>
          <a:prstGeom prst="rect">
            <a:avLst/>
          </a:prstGeom>
        </p:spPr>
      </p:pic>
    </p:spTree>
    <p:extLst>
      <p:ext uri="{BB962C8B-B14F-4D97-AF65-F5344CB8AC3E}">
        <p14:creationId xmlns:p14="http://schemas.microsoft.com/office/powerpoint/2010/main" val="3092480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9380"/>
            <a:ext cx="18310194" cy="10287000"/>
          </a:xfrm>
          <a:prstGeom prst="rect">
            <a:avLst/>
          </a:prstGeom>
        </p:spPr>
      </p:pic>
      <p:pic>
        <p:nvPicPr>
          <p:cNvPr id="4" name="Picture 4"/>
          <p:cNvPicPr>
            <a:picLocks noChangeAspect="1"/>
          </p:cNvPicPr>
          <p:nvPr/>
        </p:nvPicPr>
        <p:blipFill>
          <a:blip r:embed="rId4"/>
          <a:srcRect/>
          <a:stretch>
            <a:fillRect/>
          </a:stretch>
        </p:blipFill>
        <p:spPr>
          <a:xfrm>
            <a:off x="15544800" y="419100"/>
            <a:ext cx="2278599" cy="1131276"/>
          </a:xfrm>
          <a:prstGeom prst="rect">
            <a:avLst/>
          </a:prstGeom>
        </p:spPr>
      </p:pic>
      <p:sp>
        <p:nvSpPr>
          <p:cNvPr id="6" name="TextBox 6"/>
          <p:cNvSpPr txBox="1"/>
          <p:nvPr/>
        </p:nvSpPr>
        <p:spPr>
          <a:xfrm>
            <a:off x="3581400" y="3898619"/>
            <a:ext cx="9147307" cy="3847207"/>
          </a:xfrm>
          <a:prstGeom prst="rect">
            <a:avLst/>
          </a:prstGeom>
        </p:spPr>
        <p:txBody>
          <a:bodyPr lIns="0" tIns="0" rIns="0" bIns="0" rtlCol="0" anchor="t">
            <a:spAutoFit/>
          </a:bodyPr>
          <a:lstStyle/>
          <a:p>
            <a:pPr algn="ctr">
              <a:lnSpc>
                <a:spcPts val="15000"/>
              </a:lnSpc>
            </a:pPr>
            <a:r>
              <a:rPr lang="en-US" sz="15000" dirty="0">
                <a:solidFill>
                  <a:srgbClr val="FFFFFF"/>
                </a:solidFill>
                <a:latin typeface="Agrandir Wide Black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981181636"/>
              </p:ext>
            </p:extLst>
          </p:nvPr>
        </p:nvGraphicFramePr>
        <p:xfrm>
          <a:off x="609598" y="1784082"/>
          <a:ext cx="15531787" cy="5874017"/>
        </p:xfrm>
        <a:graphic>
          <a:graphicData uri="http://schemas.openxmlformats.org/drawingml/2006/table">
            <a:tbl>
              <a:tblPr firstRow="1" bandRow="1">
                <a:tableStyleId>{2D5ABB26-0587-4C30-8999-92F81FD0307C}</a:tableStyleId>
              </a:tblPr>
              <a:tblGrid>
                <a:gridCol w="5175802">
                  <a:extLst>
                    <a:ext uri="{9D8B030D-6E8A-4147-A177-3AD203B41FA5}">
                      <a16:colId xmlns:a16="http://schemas.microsoft.com/office/drawing/2014/main" val="20000"/>
                    </a:ext>
                  </a:extLst>
                </a:gridCol>
                <a:gridCol w="5175802">
                  <a:extLst>
                    <a:ext uri="{9D8B030D-6E8A-4147-A177-3AD203B41FA5}">
                      <a16:colId xmlns:a16="http://schemas.microsoft.com/office/drawing/2014/main" val="20001"/>
                    </a:ext>
                  </a:extLst>
                </a:gridCol>
                <a:gridCol w="5180183">
                  <a:extLst>
                    <a:ext uri="{9D8B030D-6E8A-4147-A177-3AD203B41FA5}">
                      <a16:colId xmlns:a16="http://schemas.microsoft.com/office/drawing/2014/main" val="20002"/>
                    </a:ext>
                  </a:extLst>
                </a:gridCol>
              </a:tblGrid>
              <a:tr h="2849424">
                <a:tc>
                  <a:txBody>
                    <a:bodyPr/>
                    <a:lstStyle/>
                    <a:p>
                      <a:pPr marL="85090">
                        <a:lnSpc>
                          <a:spcPct val="100000"/>
                        </a:lnSpc>
                        <a:spcBef>
                          <a:spcPts val="635"/>
                        </a:spcBef>
                      </a:pPr>
                      <a:r>
                        <a:rPr sz="1400" b="1" spc="-120" dirty="0">
                          <a:latin typeface="Verdana" panose="020B0604030504040204" pitchFamily="34" charset="0"/>
                          <a:ea typeface="Verdana" panose="020B0604030504040204" pitchFamily="34" charset="0"/>
                          <a:cs typeface="Open Sans" panose="020B0606030504020204" pitchFamily="34" charset="0"/>
                        </a:rPr>
                        <a:t>CONTEXT</a:t>
                      </a:r>
                      <a:endParaRPr sz="1400" dirty="0">
                        <a:latin typeface="Verdana" panose="020B0604030504040204" pitchFamily="34" charset="0"/>
                        <a:ea typeface="Verdana" panose="020B0604030504040204" pitchFamily="34" charset="0"/>
                        <a:cs typeface="Open Sans" panose="020B0606030504020204" pitchFamily="34" charset="0"/>
                      </a:endParaRPr>
                    </a:p>
                    <a:p>
                      <a:pPr marL="85090">
                        <a:lnSpc>
                          <a:spcPct val="100000"/>
                        </a:lnSpc>
                      </a:pPr>
                      <a:r>
                        <a:rPr sz="1400" spc="-70" dirty="0">
                          <a:latin typeface="Verdana" panose="020B0604030504040204" pitchFamily="34" charset="0"/>
                          <a:ea typeface="Verdana" panose="020B0604030504040204" pitchFamily="34" charset="0"/>
                          <a:cs typeface="Open Sans" panose="020B0606030504020204" pitchFamily="34" charset="0"/>
                        </a:rPr>
                        <a:t>When</a:t>
                      </a:r>
                      <a:r>
                        <a:rPr sz="1400" spc="-195" dirty="0">
                          <a:latin typeface="Verdana" panose="020B0604030504040204" pitchFamily="34" charset="0"/>
                          <a:ea typeface="Verdana" panose="020B0604030504040204" pitchFamily="34" charset="0"/>
                          <a:cs typeface="Open Sans" panose="020B0606030504020204" pitchFamily="34" charset="0"/>
                        </a:rPr>
                        <a:t> </a:t>
                      </a:r>
                      <a:r>
                        <a:rPr sz="1400" spc="-35" dirty="0">
                          <a:latin typeface="Verdana" panose="020B0604030504040204" pitchFamily="34" charset="0"/>
                          <a:ea typeface="Verdana" panose="020B0604030504040204" pitchFamily="34" charset="0"/>
                          <a:cs typeface="Open Sans" panose="020B0606030504020204" pitchFamily="34" charset="0"/>
                        </a:rPr>
                        <a:t>does</a:t>
                      </a:r>
                      <a:r>
                        <a:rPr lang="en-IN" sz="1400" spc="-35" dirty="0">
                          <a:latin typeface="Verdana" panose="020B0604030504040204" pitchFamily="34" charset="0"/>
                          <a:ea typeface="Verdana" panose="020B0604030504040204" pitchFamily="34" charset="0"/>
                          <a:cs typeface="Open Sans" panose="020B0606030504020204" pitchFamily="34" charset="0"/>
                        </a:rPr>
                        <a:t> </a:t>
                      </a:r>
                      <a:r>
                        <a:rPr sz="1400" spc="-35" dirty="0">
                          <a:latin typeface="Verdana" panose="020B0604030504040204" pitchFamily="34" charset="0"/>
                          <a:ea typeface="Verdana" panose="020B0604030504040204" pitchFamily="34" charset="0"/>
                          <a:cs typeface="Open Sans" panose="020B0606030504020204" pitchFamily="34" charset="0"/>
                        </a:rPr>
                        <a:t>the</a:t>
                      </a:r>
                      <a:r>
                        <a:rPr lang="en-IN" sz="1400" spc="-35" dirty="0">
                          <a:latin typeface="Verdana" panose="020B0604030504040204" pitchFamily="34" charset="0"/>
                          <a:ea typeface="Verdana" panose="020B0604030504040204" pitchFamily="34" charset="0"/>
                          <a:cs typeface="Open Sans" panose="020B0606030504020204" pitchFamily="34" charset="0"/>
                        </a:rPr>
                        <a:t> </a:t>
                      </a:r>
                      <a:r>
                        <a:rPr sz="1400" spc="-85" dirty="0">
                          <a:latin typeface="Verdana" panose="020B0604030504040204" pitchFamily="34" charset="0"/>
                          <a:ea typeface="Verdana" panose="020B0604030504040204" pitchFamily="34" charset="0"/>
                          <a:cs typeface="Open Sans" panose="020B0606030504020204" pitchFamily="34" charset="0"/>
                        </a:rPr>
                        <a:t>p</a:t>
                      </a:r>
                      <a:r>
                        <a:rPr sz="1400" spc="-95" dirty="0">
                          <a:latin typeface="Verdana" panose="020B0604030504040204" pitchFamily="34" charset="0"/>
                          <a:ea typeface="Verdana" panose="020B0604030504040204" pitchFamily="34" charset="0"/>
                          <a:cs typeface="Open Sans" panose="020B0606030504020204" pitchFamily="34" charset="0"/>
                        </a:rPr>
                        <a:t>r</a:t>
                      </a:r>
                      <a:r>
                        <a:rPr sz="1400" spc="-90" dirty="0">
                          <a:latin typeface="Verdana" panose="020B0604030504040204" pitchFamily="34" charset="0"/>
                          <a:ea typeface="Verdana" panose="020B0604030504040204" pitchFamily="34" charset="0"/>
                          <a:cs typeface="Open Sans" panose="020B0606030504020204" pitchFamily="34" charset="0"/>
                        </a:rPr>
                        <a:t>o</a:t>
                      </a:r>
                      <a:r>
                        <a:rPr sz="1400" spc="-85" dirty="0">
                          <a:latin typeface="Verdana" panose="020B0604030504040204" pitchFamily="34" charset="0"/>
                          <a:ea typeface="Verdana" panose="020B0604030504040204" pitchFamily="34" charset="0"/>
                          <a:cs typeface="Open Sans" panose="020B0606030504020204" pitchFamily="34" charset="0"/>
                        </a:rPr>
                        <a:t>b</a:t>
                      </a:r>
                      <a:r>
                        <a:rPr sz="1400" spc="-60" dirty="0">
                          <a:latin typeface="Verdana" panose="020B0604030504040204" pitchFamily="34" charset="0"/>
                          <a:ea typeface="Verdana" panose="020B0604030504040204" pitchFamily="34" charset="0"/>
                          <a:cs typeface="Open Sans" panose="020B0606030504020204" pitchFamily="34" charset="0"/>
                        </a:rPr>
                        <a:t>l</a:t>
                      </a:r>
                      <a:r>
                        <a:rPr sz="1400" spc="-95" dirty="0">
                          <a:latin typeface="Verdana" panose="020B0604030504040204" pitchFamily="34" charset="0"/>
                          <a:ea typeface="Verdana" panose="020B0604030504040204" pitchFamily="34" charset="0"/>
                          <a:cs typeface="Open Sans" panose="020B0606030504020204" pitchFamily="34" charset="0"/>
                        </a:rPr>
                        <a:t>e</a:t>
                      </a:r>
                      <a:r>
                        <a:rPr sz="1400" dirty="0">
                          <a:latin typeface="Verdana" panose="020B0604030504040204" pitchFamily="34" charset="0"/>
                          <a:ea typeface="Verdana" panose="020B0604030504040204" pitchFamily="34" charset="0"/>
                          <a:cs typeface="Open Sans" panose="020B0606030504020204" pitchFamily="34" charset="0"/>
                        </a:rPr>
                        <a:t>m</a:t>
                      </a:r>
                      <a:r>
                        <a:rPr sz="1400" spc="-254" dirty="0">
                          <a:latin typeface="Verdana" panose="020B0604030504040204" pitchFamily="34" charset="0"/>
                          <a:ea typeface="Verdana" panose="020B0604030504040204" pitchFamily="34" charset="0"/>
                          <a:cs typeface="Open Sans" panose="020B0606030504020204" pitchFamily="34" charset="0"/>
                        </a:rPr>
                        <a:t> </a:t>
                      </a:r>
                      <a:r>
                        <a:rPr sz="1400" spc="-70" dirty="0">
                          <a:latin typeface="Verdana" panose="020B0604030504040204" pitchFamily="34" charset="0"/>
                          <a:ea typeface="Verdana" panose="020B0604030504040204" pitchFamily="34" charset="0"/>
                          <a:cs typeface="Open Sans" panose="020B0606030504020204" pitchFamily="34" charset="0"/>
                        </a:rPr>
                        <a:t>o</a:t>
                      </a:r>
                      <a:r>
                        <a:rPr sz="1400" spc="-65" dirty="0">
                          <a:latin typeface="Verdana" panose="020B0604030504040204" pitchFamily="34" charset="0"/>
                          <a:ea typeface="Verdana" panose="020B0604030504040204" pitchFamily="34" charset="0"/>
                          <a:cs typeface="Open Sans" panose="020B0606030504020204" pitchFamily="34" charset="0"/>
                        </a:rPr>
                        <a:t>cc</a:t>
                      </a:r>
                      <a:r>
                        <a:rPr sz="1400" spc="-45" dirty="0">
                          <a:latin typeface="Verdana" panose="020B0604030504040204" pitchFamily="34" charset="0"/>
                          <a:ea typeface="Verdana" panose="020B0604030504040204" pitchFamily="34" charset="0"/>
                          <a:cs typeface="Open Sans" panose="020B0606030504020204" pitchFamily="34" charset="0"/>
                        </a:rPr>
                        <a:t>u</a:t>
                      </a:r>
                      <a:r>
                        <a:rPr sz="1400" spc="-55" dirty="0">
                          <a:latin typeface="Verdana" panose="020B0604030504040204" pitchFamily="34" charset="0"/>
                          <a:ea typeface="Verdana" panose="020B0604030504040204" pitchFamily="34" charset="0"/>
                          <a:cs typeface="Open Sans" panose="020B0606030504020204" pitchFamily="34" charset="0"/>
                        </a:rPr>
                        <a:t>r</a:t>
                      </a:r>
                      <a:r>
                        <a:rPr sz="1400" dirty="0">
                          <a:latin typeface="Verdana" panose="020B0604030504040204" pitchFamily="34" charset="0"/>
                          <a:ea typeface="Verdana" panose="020B0604030504040204" pitchFamily="34" charset="0"/>
                          <a:cs typeface="Open Sans" panose="020B0606030504020204" pitchFamily="34" charset="0"/>
                        </a:rPr>
                        <a:t>?</a:t>
                      </a:r>
                    </a:p>
                  </a:txBody>
                  <a:tcPr marL="0" marR="0" marT="82683" marB="0">
                    <a:lnL w="9525">
                      <a:solidFill>
                        <a:srgbClr val="FBBD00"/>
                      </a:solidFill>
                      <a:prstDash val="solid"/>
                    </a:lnL>
                    <a:lnR w="12700">
                      <a:solidFill>
                        <a:srgbClr val="FBBD00"/>
                      </a:solidFill>
                      <a:prstDash val="solid"/>
                    </a:lnR>
                    <a:lnT w="9525">
                      <a:solidFill>
                        <a:srgbClr val="FBBD00"/>
                      </a:solidFill>
                      <a:prstDash val="solid"/>
                    </a:lnT>
                    <a:lnB w="9525">
                      <a:solidFill>
                        <a:srgbClr val="FBBD00"/>
                      </a:solidFill>
                      <a:prstDash val="solid"/>
                    </a:lnB>
                  </a:tcPr>
                </a:tc>
                <a:tc>
                  <a:txBody>
                    <a:bodyPr/>
                    <a:lstStyle/>
                    <a:p>
                      <a:pPr marL="84455">
                        <a:lnSpc>
                          <a:spcPct val="100000"/>
                        </a:lnSpc>
                        <a:spcBef>
                          <a:spcPts val="635"/>
                        </a:spcBef>
                      </a:pPr>
                      <a:r>
                        <a:rPr sz="1400" b="1" spc="-130" dirty="0">
                          <a:latin typeface="Verdana" panose="020B0604030504040204" pitchFamily="34" charset="0"/>
                          <a:ea typeface="Verdana" panose="020B0604030504040204" pitchFamily="34" charset="0"/>
                          <a:cs typeface="Open Sans" panose="020B0606030504020204" pitchFamily="34" charset="0"/>
                        </a:rPr>
                        <a:t>PROBLEM</a:t>
                      </a:r>
                      <a:endParaRPr sz="1400" dirty="0">
                        <a:latin typeface="Verdana" panose="020B0604030504040204" pitchFamily="34" charset="0"/>
                        <a:ea typeface="Verdana" panose="020B0604030504040204" pitchFamily="34" charset="0"/>
                        <a:cs typeface="Open Sans" panose="020B0606030504020204" pitchFamily="34" charset="0"/>
                      </a:endParaRPr>
                    </a:p>
                    <a:p>
                      <a:pPr marL="84455">
                        <a:lnSpc>
                          <a:spcPct val="100000"/>
                        </a:lnSpc>
                      </a:pPr>
                      <a:r>
                        <a:rPr sz="1400" spc="-30" dirty="0">
                          <a:latin typeface="Verdana" panose="020B0604030504040204" pitchFamily="34" charset="0"/>
                          <a:ea typeface="Verdana" panose="020B0604030504040204" pitchFamily="34" charset="0"/>
                          <a:cs typeface="Open Sans" panose="020B0606030504020204" pitchFamily="34" charset="0"/>
                        </a:rPr>
                        <a:t>What</a:t>
                      </a:r>
                      <a:r>
                        <a:rPr lang="en-IN" sz="1400" spc="-30" dirty="0">
                          <a:latin typeface="Verdana" panose="020B0604030504040204" pitchFamily="34" charset="0"/>
                          <a:ea typeface="Verdana" panose="020B0604030504040204" pitchFamily="34" charset="0"/>
                          <a:cs typeface="Open Sans" panose="020B0606030504020204" pitchFamily="34" charset="0"/>
                        </a:rPr>
                        <a:t> </a:t>
                      </a:r>
                      <a:r>
                        <a:rPr sz="1400" spc="-30" dirty="0">
                          <a:latin typeface="Verdana" panose="020B0604030504040204" pitchFamily="34" charset="0"/>
                          <a:ea typeface="Verdana" panose="020B0604030504040204" pitchFamily="34" charset="0"/>
                          <a:cs typeface="Open Sans" panose="020B0606030504020204" pitchFamily="34" charset="0"/>
                        </a:rPr>
                        <a:t>is</a:t>
                      </a:r>
                      <a:r>
                        <a:rPr lang="en-IN" sz="1400" spc="-30" dirty="0">
                          <a:latin typeface="Verdana" panose="020B0604030504040204" pitchFamily="34" charset="0"/>
                          <a:ea typeface="Verdana" panose="020B0604030504040204" pitchFamily="34" charset="0"/>
                          <a:cs typeface="Open Sans" panose="020B0606030504020204" pitchFamily="34" charset="0"/>
                        </a:rPr>
                        <a:t> </a:t>
                      </a:r>
                      <a:r>
                        <a:rPr sz="1400" spc="-30" dirty="0">
                          <a:latin typeface="Verdana" panose="020B0604030504040204" pitchFamily="34" charset="0"/>
                          <a:ea typeface="Verdana" panose="020B0604030504040204" pitchFamily="34" charset="0"/>
                          <a:cs typeface="Open Sans" panose="020B0606030504020204" pitchFamily="34" charset="0"/>
                        </a:rPr>
                        <a:t>the</a:t>
                      </a:r>
                      <a:r>
                        <a:rPr lang="en-IN" sz="1400" spc="-30" dirty="0">
                          <a:latin typeface="Verdana" panose="020B0604030504040204" pitchFamily="34" charset="0"/>
                          <a:ea typeface="Verdana" panose="020B0604030504040204" pitchFamily="34" charset="0"/>
                          <a:cs typeface="Open Sans" panose="020B0606030504020204" pitchFamily="34" charset="0"/>
                        </a:rPr>
                        <a:t> </a:t>
                      </a:r>
                      <a:r>
                        <a:rPr sz="1400" spc="-30" dirty="0">
                          <a:latin typeface="Verdana" panose="020B0604030504040204" pitchFamily="34" charset="0"/>
                          <a:ea typeface="Verdana" panose="020B0604030504040204" pitchFamily="34" charset="0"/>
                          <a:cs typeface="Open Sans" panose="020B0606030504020204" pitchFamily="34" charset="0"/>
                        </a:rPr>
                        <a:t>root </a:t>
                      </a:r>
                      <a:r>
                        <a:rPr sz="1400" spc="-55" dirty="0">
                          <a:latin typeface="Verdana" panose="020B0604030504040204" pitchFamily="34" charset="0"/>
                          <a:ea typeface="Verdana" panose="020B0604030504040204" pitchFamily="34" charset="0"/>
                          <a:cs typeface="Open Sans" panose="020B0606030504020204" pitchFamily="34" charset="0"/>
                        </a:rPr>
                        <a:t>cause</a:t>
                      </a:r>
                      <a:r>
                        <a:rPr sz="1400" spc="45" dirty="0">
                          <a:latin typeface="Verdana" panose="020B0604030504040204" pitchFamily="34" charset="0"/>
                          <a:ea typeface="Verdana" panose="020B0604030504040204" pitchFamily="34" charset="0"/>
                          <a:cs typeface="Open Sans" panose="020B0606030504020204" pitchFamily="34" charset="0"/>
                        </a:rPr>
                        <a:t> </a:t>
                      </a:r>
                      <a:r>
                        <a:rPr sz="1400" spc="-35" dirty="0">
                          <a:latin typeface="Verdana" panose="020B0604030504040204" pitchFamily="34" charset="0"/>
                          <a:ea typeface="Verdana" panose="020B0604030504040204" pitchFamily="34" charset="0"/>
                          <a:cs typeface="Open Sans" panose="020B0606030504020204" pitchFamily="34" charset="0"/>
                        </a:rPr>
                        <a:t>of</a:t>
                      </a:r>
                      <a:r>
                        <a:rPr lang="en-IN" sz="1400" spc="0" dirty="0">
                          <a:latin typeface="Verdana" panose="020B0604030504040204" pitchFamily="34" charset="0"/>
                          <a:ea typeface="Verdana" panose="020B0604030504040204" pitchFamily="34" charset="0"/>
                          <a:cs typeface="Open Sans" panose="020B0606030504020204" pitchFamily="34" charset="0"/>
                        </a:rPr>
                        <a:t> t</a:t>
                      </a:r>
                      <a:r>
                        <a:rPr sz="1400" spc="-70" dirty="0">
                          <a:latin typeface="Verdana" panose="020B0604030504040204" pitchFamily="34" charset="0"/>
                          <a:ea typeface="Verdana" panose="020B0604030504040204" pitchFamily="34" charset="0"/>
                          <a:cs typeface="Open Sans" panose="020B0606030504020204" pitchFamily="34" charset="0"/>
                        </a:rPr>
                        <a:t>he</a:t>
                      </a:r>
                      <a:r>
                        <a:rPr lang="en-IN" sz="1400" spc="-70" dirty="0">
                          <a:latin typeface="Verdana" panose="020B0604030504040204" pitchFamily="34" charset="0"/>
                          <a:ea typeface="Verdana" panose="020B0604030504040204" pitchFamily="34" charset="0"/>
                          <a:cs typeface="Open Sans" panose="020B0606030504020204" pitchFamily="34" charset="0"/>
                        </a:rPr>
                        <a:t> problem</a:t>
                      </a:r>
                      <a:r>
                        <a:rPr sz="1400" spc="-70" dirty="0">
                          <a:latin typeface="Verdana" panose="020B0604030504040204" pitchFamily="34" charset="0"/>
                          <a:ea typeface="Verdana" panose="020B0604030504040204" pitchFamily="34" charset="0"/>
                          <a:cs typeface="Open Sans" panose="020B0606030504020204" pitchFamily="34" charset="0"/>
                        </a:rPr>
                        <a:t>?</a:t>
                      </a:r>
                      <a:endParaRPr sz="1400" dirty="0">
                        <a:latin typeface="Verdana" panose="020B0604030504040204" pitchFamily="34" charset="0"/>
                        <a:ea typeface="Verdana" panose="020B0604030504040204" pitchFamily="34" charset="0"/>
                        <a:cs typeface="Open Sans" panose="020B0606030504020204" pitchFamily="34" charset="0"/>
                      </a:endParaRPr>
                    </a:p>
                  </a:txBody>
                  <a:tcPr marL="0" marR="0" marT="82683" marB="0">
                    <a:lnL w="12700">
                      <a:solidFill>
                        <a:srgbClr val="FBBD00"/>
                      </a:solidFill>
                      <a:prstDash val="solid"/>
                    </a:lnL>
                    <a:lnR w="9525">
                      <a:solidFill>
                        <a:srgbClr val="FBBD00"/>
                      </a:solidFill>
                      <a:prstDash val="solid"/>
                    </a:lnR>
                    <a:lnT w="9525">
                      <a:solidFill>
                        <a:srgbClr val="FBBD00"/>
                      </a:solidFill>
                      <a:prstDash val="solid"/>
                    </a:lnT>
                    <a:lnB w="9525">
                      <a:solidFill>
                        <a:srgbClr val="FBBD00"/>
                      </a:solidFill>
                      <a:prstDash val="solid"/>
                    </a:lnB>
                  </a:tcPr>
                </a:tc>
                <a:tc>
                  <a:txBody>
                    <a:bodyPr/>
                    <a:lstStyle/>
                    <a:p>
                      <a:pPr marL="85725">
                        <a:lnSpc>
                          <a:spcPct val="100000"/>
                        </a:lnSpc>
                        <a:spcBef>
                          <a:spcPts val="635"/>
                        </a:spcBef>
                      </a:pPr>
                      <a:r>
                        <a:rPr sz="1400" b="1" spc="-135" dirty="0">
                          <a:latin typeface="Verdana" panose="020B0604030504040204" pitchFamily="34" charset="0"/>
                          <a:ea typeface="Verdana" panose="020B0604030504040204" pitchFamily="34" charset="0"/>
                          <a:cs typeface="Open Sans" panose="020B0606030504020204" pitchFamily="34" charset="0"/>
                        </a:rPr>
                        <a:t>ALTERNATIVES</a:t>
                      </a:r>
                      <a:endParaRPr sz="1400" dirty="0">
                        <a:latin typeface="Verdana" panose="020B0604030504040204" pitchFamily="34" charset="0"/>
                        <a:ea typeface="Verdana" panose="020B0604030504040204" pitchFamily="34" charset="0"/>
                        <a:cs typeface="Open Sans" panose="020B0606030504020204" pitchFamily="34" charset="0"/>
                      </a:endParaRPr>
                    </a:p>
                    <a:p>
                      <a:pPr marL="85725">
                        <a:lnSpc>
                          <a:spcPct val="100000"/>
                        </a:lnSpc>
                      </a:pPr>
                      <a:r>
                        <a:rPr sz="1400" spc="-45" dirty="0">
                          <a:latin typeface="Verdana" panose="020B0604030504040204" pitchFamily="34" charset="0"/>
                          <a:ea typeface="Verdana" panose="020B0604030504040204" pitchFamily="34" charset="0"/>
                          <a:cs typeface="Open Sans" panose="020B0606030504020204" pitchFamily="34" charset="0"/>
                        </a:rPr>
                        <a:t>What</a:t>
                      </a:r>
                      <a:r>
                        <a:rPr lang="en-IN" sz="1400" spc="-45" dirty="0">
                          <a:latin typeface="Verdana" panose="020B0604030504040204" pitchFamily="34" charset="0"/>
                          <a:ea typeface="Verdana" panose="020B0604030504040204" pitchFamily="34" charset="0"/>
                          <a:cs typeface="Open Sans" panose="020B0606030504020204" pitchFamily="34" charset="0"/>
                        </a:rPr>
                        <a:t> </a:t>
                      </a:r>
                      <a:r>
                        <a:rPr sz="1400" spc="-45" dirty="0">
                          <a:latin typeface="Verdana" panose="020B0604030504040204" pitchFamily="34" charset="0"/>
                          <a:ea typeface="Verdana" panose="020B0604030504040204" pitchFamily="34" charset="0"/>
                          <a:cs typeface="Open Sans" panose="020B0606030504020204" pitchFamily="34" charset="0"/>
                        </a:rPr>
                        <a:t>do </a:t>
                      </a:r>
                      <a:r>
                        <a:rPr sz="1400" spc="-60" dirty="0">
                          <a:latin typeface="Verdana" panose="020B0604030504040204" pitchFamily="34" charset="0"/>
                          <a:ea typeface="Verdana" panose="020B0604030504040204" pitchFamily="34" charset="0"/>
                          <a:cs typeface="Open Sans" panose="020B0606030504020204" pitchFamily="34" charset="0"/>
                        </a:rPr>
                        <a:t>customers </a:t>
                      </a:r>
                      <a:r>
                        <a:rPr sz="1400" spc="-20" dirty="0">
                          <a:latin typeface="Verdana" panose="020B0604030504040204" pitchFamily="34" charset="0"/>
                          <a:ea typeface="Verdana" panose="020B0604030504040204" pitchFamily="34" charset="0"/>
                          <a:cs typeface="Open Sans" panose="020B0606030504020204" pitchFamily="34" charset="0"/>
                        </a:rPr>
                        <a:t>do</a:t>
                      </a:r>
                      <a:r>
                        <a:rPr lang="en-IN" sz="1400" spc="-20" dirty="0">
                          <a:latin typeface="Verdana" panose="020B0604030504040204" pitchFamily="34" charset="0"/>
                          <a:ea typeface="Verdana" panose="020B0604030504040204" pitchFamily="34" charset="0"/>
                          <a:cs typeface="Open Sans" panose="020B0606030504020204" pitchFamily="34" charset="0"/>
                        </a:rPr>
                        <a:t> </a:t>
                      </a:r>
                      <a:r>
                        <a:rPr sz="1400" spc="-20" dirty="0">
                          <a:latin typeface="Verdana" panose="020B0604030504040204" pitchFamily="34" charset="0"/>
                          <a:ea typeface="Verdana" panose="020B0604030504040204" pitchFamily="34" charset="0"/>
                          <a:cs typeface="Open Sans" panose="020B0606030504020204" pitchFamily="34" charset="0"/>
                        </a:rPr>
                        <a:t>now</a:t>
                      </a:r>
                      <a:r>
                        <a:rPr lang="en-IN" sz="1400" spc="-20" dirty="0">
                          <a:latin typeface="Verdana" panose="020B0604030504040204" pitchFamily="34" charset="0"/>
                          <a:ea typeface="Verdana" panose="020B0604030504040204" pitchFamily="34" charset="0"/>
                          <a:cs typeface="Open Sans" panose="020B0606030504020204" pitchFamily="34" charset="0"/>
                        </a:rPr>
                        <a:t> </a:t>
                      </a:r>
                      <a:r>
                        <a:rPr sz="1400" spc="-20" dirty="0">
                          <a:latin typeface="Verdana" panose="020B0604030504040204" pitchFamily="34" charset="0"/>
                          <a:ea typeface="Verdana" panose="020B0604030504040204" pitchFamily="34" charset="0"/>
                          <a:cs typeface="Open Sans" panose="020B0606030504020204" pitchFamily="34" charset="0"/>
                        </a:rPr>
                        <a:t>to</a:t>
                      </a:r>
                      <a:r>
                        <a:rPr sz="1400" spc="-150" dirty="0">
                          <a:latin typeface="Verdana" panose="020B0604030504040204" pitchFamily="34" charset="0"/>
                          <a:ea typeface="Verdana" panose="020B0604030504040204" pitchFamily="34" charset="0"/>
                          <a:cs typeface="Open Sans" panose="020B0606030504020204" pitchFamily="34" charset="0"/>
                        </a:rPr>
                        <a:t> </a:t>
                      </a:r>
                      <a:r>
                        <a:rPr sz="1400" spc="-20" dirty="0">
                          <a:latin typeface="Verdana" panose="020B0604030504040204" pitchFamily="34" charset="0"/>
                          <a:ea typeface="Verdana" panose="020B0604030504040204" pitchFamily="34" charset="0"/>
                          <a:cs typeface="Open Sans" panose="020B0606030504020204" pitchFamily="34" charset="0"/>
                        </a:rPr>
                        <a:t>ﬁx</a:t>
                      </a:r>
                      <a:r>
                        <a:rPr lang="en-IN" sz="1400" spc="-20" dirty="0">
                          <a:latin typeface="Verdana" panose="020B0604030504040204" pitchFamily="34" charset="0"/>
                          <a:ea typeface="Verdana" panose="020B0604030504040204" pitchFamily="34" charset="0"/>
                          <a:cs typeface="Open Sans" panose="020B0606030504020204" pitchFamily="34" charset="0"/>
                        </a:rPr>
                        <a:t> </a:t>
                      </a:r>
                      <a:r>
                        <a:rPr sz="1400" spc="-60" dirty="0">
                          <a:latin typeface="Verdana" panose="020B0604030504040204" pitchFamily="34" charset="0"/>
                          <a:ea typeface="Verdana" panose="020B0604030504040204" pitchFamily="34" charset="0"/>
                          <a:cs typeface="Open Sans" panose="020B0606030504020204" pitchFamily="34" charset="0"/>
                        </a:rPr>
                        <a:t>the</a:t>
                      </a:r>
                      <a:r>
                        <a:rPr lang="en-IN" sz="1400" spc="-60" dirty="0">
                          <a:latin typeface="Verdana" panose="020B0604030504040204" pitchFamily="34" charset="0"/>
                          <a:ea typeface="Verdana" panose="020B0604030504040204" pitchFamily="34" charset="0"/>
                          <a:cs typeface="Open Sans" panose="020B0606030504020204" pitchFamily="34" charset="0"/>
                        </a:rPr>
                        <a:t> </a:t>
                      </a:r>
                      <a:r>
                        <a:rPr sz="1400" spc="-60" dirty="0">
                          <a:latin typeface="Verdana" panose="020B0604030504040204" pitchFamily="34" charset="0"/>
                          <a:ea typeface="Verdana" panose="020B0604030504040204" pitchFamily="34" charset="0"/>
                          <a:cs typeface="Open Sans" panose="020B0606030504020204" pitchFamily="34" charset="0"/>
                        </a:rPr>
                        <a:t>problem?</a:t>
                      </a:r>
                      <a:endParaRPr sz="1400" dirty="0">
                        <a:latin typeface="Verdana" panose="020B0604030504040204" pitchFamily="34" charset="0"/>
                        <a:ea typeface="Verdana" panose="020B0604030504040204" pitchFamily="34" charset="0"/>
                        <a:cs typeface="Open Sans" panose="020B0606030504020204" pitchFamily="34" charset="0"/>
                      </a:endParaRPr>
                    </a:p>
                  </a:txBody>
                  <a:tcPr marL="0" marR="0" marT="82683" marB="0">
                    <a:lnL w="9525">
                      <a:solidFill>
                        <a:srgbClr val="FBBD00"/>
                      </a:solidFill>
                      <a:prstDash val="solid"/>
                    </a:lnL>
                    <a:lnR w="9525">
                      <a:solidFill>
                        <a:srgbClr val="FBBD00"/>
                      </a:solidFill>
                      <a:prstDash val="solid"/>
                    </a:lnR>
                    <a:lnT w="9525">
                      <a:solidFill>
                        <a:srgbClr val="FBBD00"/>
                      </a:solidFill>
                      <a:prstDash val="solid"/>
                    </a:lnT>
                    <a:lnB w="9525">
                      <a:solidFill>
                        <a:srgbClr val="FBBD00"/>
                      </a:solidFill>
                      <a:prstDash val="solid"/>
                    </a:lnB>
                  </a:tcPr>
                </a:tc>
                <a:extLst>
                  <a:ext uri="{0D108BD9-81ED-4DB2-BD59-A6C34878D82A}">
                    <a16:rowId xmlns:a16="http://schemas.microsoft.com/office/drawing/2014/main" val="10000"/>
                  </a:ext>
                </a:extLst>
              </a:tr>
              <a:tr h="889931">
                <a:tc rowSpan="2">
                  <a:txBody>
                    <a:bodyPr/>
                    <a:lstStyle/>
                    <a:p>
                      <a:pPr marL="85090">
                        <a:lnSpc>
                          <a:spcPct val="100000"/>
                        </a:lnSpc>
                        <a:spcBef>
                          <a:spcPts val="640"/>
                        </a:spcBef>
                      </a:pPr>
                      <a:r>
                        <a:rPr sz="1400" b="1" kern="1200" spc="-130" dirty="0">
                          <a:solidFill>
                            <a:schemeClr val="tx1"/>
                          </a:solidFill>
                          <a:latin typeface="Verdana" panose="020B0604030504040204" pitchFamily="34" charset="0"/>
                          <a:ea typeface="Verdana" panose="020B0604030504040204" pitchFamily="34" charset="0"/>
                          <a:cs typeface="Open Sans" panose="020B0606030504020204" pitchFamily="34" charset="0"/>
                        </a:rPr>
                        <a:t>CUSTOMERS</a:t>
                      </a:r>
                    </a:p>
                    <a:p>
                      <a:pPr marL="85090" marR="702310">
                        <a:lnSpc>
                          <a:spcPct val="100000"/>
                        </a:lnSpc>
                      </a:pPr>
                      <a:r>
                        <a:rPr sz="1400" spc="-40" dirty="0">
                          <a:latin typeface="Verdana" panose="020B0604030504040204" pitchFamily="34" charset="0"/>
                          <a:ea typeface="Verdana" panose="020B0604030504040204" pitchFamily="34" charset="0"/>
                          <a:cs typeface="Open Sans" panose="020B0606030504020204" pitchFamily="34" charset="0"/>
                        </a:rPr>
                        <a:t>Who</a:t>
                      </a:r>
                      <a:r>
                        <a:rPr lang="en-IN" sz="1400" spc="-40" dirty="0">
                          <a:latin typeface="Verdana" panose="020B0604030504040204" pitchFamily="34" charset="0"/>
                          <a:ea typeface="Verdana" panose="020B0604030504040204" pitchFamily="34" charset="0"/>
                          <a:cs typeface="Open Sans" panose="020B0606030504020204" pitchFamily="34" charset="0"/>
                        </a:rPr>
                        <a:t> </a:t>
                      </a:r>
                      <a:r>
                        <a:rPr sz="1400" spc="-40" dirty="0">
                          <a:latin typeface="Verdana" panose="020B0604030504040204" pitchFamily="34" charset="0"/>
                          <a:ea typeface="Verdana" panose="020B0604030504040204" pitchFamily="34" charset="0"/>
                          <a:cs typeface="Open Sans" panose="020B0606030504020204" pitchFamily="34" charset="0"/>
                        </a:rPr>
                        <a:t>has</a:t>
                      </a:r>
                      <a:r>
                        <a:rPr lang="en-IN" sz="1400" spc="-40" dirty="0">
                          <a:latin typeface="Verdana" panose="020B0604030504040204" pitchFamily="34" charset="0"/>
                          <a:ea typeface="Verdana" panose="020B0604030504040204" pitchFamily="34" charset="0"/>
                          <a:cs typeface="Open Sans" panose="020B0606030504020204" pitchFamily="34" charset="0"/>
                        </a:rPr>
                        <a:t> </a:t>
                      </a:r>
                      <a:r>
                        <a:rPr sz="1400" spc="-40" dirty="0">
                          <a:latin typeface="Verdana" panose="020B0604030504040204" pitchFamily="34" charset="0"/>
                          <a:ea typeface="Verdana" panose="020B0604030504040204" pitchFamily="34" charset="0"/>
                          <a:cs typeface="Open Sans" panose="020B0606030504020204" pitchFamily="34" charset="0"/>
                        </a:rPr>
                        <a:t>the</a:t>
                      </a:r>
                      <a:r>
                        <a:rPr sz="1400" spc="-245" dirty="0">
                          <a:latin typeface="Verdana" panose="020B0604030504040204" pitchFamily="34" charset="0"/>
                          <a:ea typeface="Verdana" panose="020B0604030504040204" pitchFamily="34" charset="0"/>
                          <a:cs typeface="Open Sans" panose="020B0606030504020204" pitchFamily="34" charset="0"/>
                        </a:rPr>
                        <a:t> </a:t>
                      </a:r>
                      <a:r>
                        <a:rPr sz="1400" spc="-60" dirty="0">
                          <a:latin typeface="Verdana" panose="020B0604030504040204" pitchFamily="34" charset="0"/>
                          <a:ea typeface="Verdana" panose="020B0604030504040204" pitchFamily="34" charset="0"/>
                          <a:cs typeface="Open Sans" panose="020B0606030504020204" pitchFamily="34" charset="0"/>
                        </a:rPr>
                        <a:t>problem</a:t>
                      </a:r>
                      <a:r>
                        <a:rPr lang="en-IN" sz="1400" spc="-60" dirty="0">
                          <a:latin typeface="Verdana" panose="020B0604030504040204" pitchFamily="34" charset="0"/>
                          <a:ea typeface="Verdana" panose="020B0604030504040204" pitchFamily="34" charset="0"/>
                          <a:cs typeface="Open Sans" panose="020B0606030504020204" pitchFamily="34" charset="0"/>
                        </a:rPr>
                        <a:t> </a:t>
                      </a:r>
                      <a:r>
                        <a:rPr sz="1400" spc="-60" dirty="0">
                          <a:latin typeface="Verdana" panose="020B0604030504040204" pitchFamily="34" charset="0"/>
                          <a:ea typeface="Verdana" panose="020B0604030504040204" pitchFamily="34" charset="0"/>
                          <a:cs typeface="Open Sans" panose="020B0606030504020204" pitchFamily="34" charset="0"/>
                        </a:rPr>
                        <a:t>most </a:t>
                      </a:r>
                      <a:r>
                        <a:rPr sz="1400" spc="-55" dirty="0">
                          <a:latin typeface="Verdana" panose="020B0604030504040204" pitchFamily="34" charset="0"/>
                          <a:ea typeface="Verdana" panose="020B0604030504040204" pitchFamily="34" charset="0"/>
                          <a:cs typeface="Open Sans" panose="020B0606030504020204" pitchFamily="34" charset="0"/>
                        </a:rPr>
                        <a:t>often?</a:t>
                      </a:r>
                      <a:endParaRPr sz="1400" dirty="0">
                        <a:latin typeface="Verdana" panose="020B0604030504040204" pitchFamily="34" charset="0"/>
                        <a:ea typeface="Verdana" panose="020B0604030504040204" pitchFamily="34" charset="0"/>
                        <a:cs typeface="Open Sans" panose="020B0606030504020204" pitchFamily="34" charset="0"/>
                      </a:endParaRPr>
                    </a:p>
                  </a:txBody>
                  <a:tcPr marL="0" marR="0" marT="83334" marB="0">
                    <a:lnL w="9525">
                      <a:solidFill>
                        <a:srgbClr val="FBBD00"/>
                      </a:solidFill>
                      <a:prstDash val="solid"/>
                    </a:lnL>
                    <a:lnR w="12700">
                      <a:solidFill>
                        <a:srgbClr val="FBBD00"/>
                      </a:solidFill>
                      <a:prstDash val="solid"/>
                    </a:lnR>
                    <a:lnT w="9525">
                      <a:solidFill>
                        <a:srgbClr val="FBBD00"/>
                      </a:solidFill>
                      <a:prstDash val="solid"/>
                    </a:lnT>
                    <a:lnB w="9525">
                      <a:solidFill>
                        <a:srgbClr val="FBBD00"/>
                      </a:solidFill>
                      <a:prstDash val="solid"/>
                    </a:lnB>
                  </a:tcPr>
                </a:tc>
                <a:tc>
                  <a:txBody>
                    <a:bodyPr/>
                    <a:lstStyle/>
                    <a:p>
                      <a:pPr marL="84455">
                        <a:lnSpc>
                          <a:spcPct val="100000"/>
                        </a:lnSpc>
                        <a:spcBef>
                          <a:spcPts val="640"/>
                        </a:spcBef>
                      </a:pPr>
                      <a:r>
                        <a:rPr sz="1400" b="1" kern="1200" spc="-130" dirty="0">
                          <a:solidFill>
                            <a:schemeClr val="tx1"/>
                          </a:solidFill>
                          <a:latin typeface="Verdana" panose="020B0604030504040204" pitchFamily="34" charset="0"/>
                          <a:ea typeface="Verdana" panose="020B0604030504040204" pitchFamily="34" charset="0"/>
                          <a:cs typeface="Open Sans" panose="020B0606030504020204" pitchFamily="34" charset="0"/>
                        </a:rPr>
                        <a:t>EMOTIONAL</a:t>
                      </a:r>
                      <a:r>
                        <a:rPr lang="en-IN" sz="1400" b="1" spc="-150" dirty="0">
                          <a:latin typeface="Verdana" panose="020B0604030504040204" pitchFamily="34" charset="0"/>
                          <a:ea typeface="Verdana" panose="020B0604030504040204" pitchFamily="34" charset="0"/>
                          <a:cs typeface="Open Sans" panose="020B0606030504020204" pitchFamily="34" charset="0"/>
                        </a:rPr>
                        <a:t> </a:t>
                      </a:r>
                      <a:r>
                        <a:rPr sz="1400" b="1" spc="-150" dirty="0">
                          <a:latin typeface="Verdana" panose="020B0604030504040204" pitchFamily="34" charset="0"/>
                          <a:ea typeface="Verdana" panose="020B0604030504040204" pitchFamily="34" charset="0"/>
                          <a:cs typeface="Open Sans" panose="020B0606030504020204" pitchFamily="34" charset="0"/>
                        </a:rPr>
                        <a:t>IMPACT</a:t>
                      </a:r>
                      <a:endParaRPr sz="1400" dirty="0">
                        <a:latin typeface="Verdana" panose="020B0604030504040204" pitchFamily="34" charset="0"/>
                        <a:ea typeface="Verdana" panose="020B0604030504040204" pitchFamily="34" charset="0"/>
                        <a:cs typeface="Open Sans" panose="020B0606030504020204" pitchFamily="34" charset="0"/>
                      </a:endParaRPr>
                    </a:p>
                    <a:p>
                      <a:pPr marL="84455">
                        <a:lnSpc>
                          <a:spcPct val="100000"/>
                        </a:lnSpc>
                      </a:pPr>
                      <a:r>
                        <a:rPr sz="1400" spc="-50" dirty="0">
                          <a:latin typeface="Verdana" panose="020B0604030504040204" pitchFamily="34" charset="0"/>
                          <a:ea typeface="Verdana" panose="020B0604030504040204" pitchFamily="34" charset="0"/>
                          <a:cs typeface="Open Sans" panose="020B0606030504020204" pitchFamily="34" charset="0"/>
                        </a:rPr>
                        <a:t>How</a:t>
                      </a:r>
                      <a:r>
                        <a:rPr lang="en-IN" sz="1400" spc="-50" dirty="0">
                          <a:latin typeface="Verdana" panose="020B0604030504040204" pitchFamily="34" charset="0"/>
                          <a:ea typeface="Verdana" panose="020B0604030504040204" pitchFamily="34" charset="0"/>
                          <a:cs typeface="Open Sans" panose="020B0606030504020204" pitchFamily="34" charset="0"/>
                        </a:rPr>
                        <a:t> </a:t>
                      </a:r>
                      <a:r>
                        <a:rPr sz="1400" spc="-50" dirty="0">
                          <a:latin typeface="Verdana" panose="020B0604030504040204" pitchFamily="34" charset="0"/>
                          <a:ea typeface="Verdana" panose="020B0604030504040204" pitchFamily="34" charset="0"/>
                          <a:cs typeface="Open Sans" panose="020B0606030504020204" pitchFamily="34" charset="0"/>
                        </a:rPr>
                        <a:t>does</a:t>
                      </a:r>
                      <a:r>
                        <a:rPr lang="en-IN" sz="1400" spc="-50" dirty="0">
                          <a:latin typeface="Verdana" panose="020B0604030504040204" pitchFamily="34" charset="0"/>
                          <a:ea typeface="Verdana" panose="020B0604030504040204" pitchFamily="34" charset="0"/>
                          <a:cs typeface="Open Sans" panose="020B0606030504020204" pitchFamily="34" charset="0"/>
                        </a:rPr>
                        <a:t> </a:t>
                      </a:r>
                      <a:r>
                        <a:rPr sz="1400" spc="-229" dirty="0">
                          <a:latin typeface="Verdana" panose="020B0604030504040204" pitchFamily="34" charset="0"/>
                          <a:ea typeface="Verdana" panose="020B0604030504040204" pitchFamily="34" charset="0"/>
                          <a:cs typeface="Open Sans" panose="020B0606030504020204" pitchFamily="34" charset="0"/>
                        </a:rPr>
                        <a:t> </a:t>
                      </a:r>
                      <a:r>
                        <a:rPr sz="1400" spc="-50" dirty="0">
                          <a:latin typeface="Verdana" panose="020B0604030504040204" pitchFamily="34" charset="0"/>
                          <a:ea typeface="Verdana" panose="020B0604030504040204" pitchFamily="34" charset="0"/>
                          <a:cs typeface="Open Sans" panose="020B0606030504020204" pitchFamily="34" charset="0"/>
                        </a:rPr>
                        <a:t>the</a:t>
                      </a:r>
                      <a:r>
                        <a:rPr lang="en-IN" sz="1400" spc="-50" dirty="0">
                          <a:latin typeface="Verdana" panose="020B0604030504040204" pitchFamily="34" charset="0"/>
                          <a:ea typeface="Verdana" panose="020B0604030504040204" pitchFamily="34" charset="0"/>
                          <a:cs typeface="Open Sans" panose="020B0606030504020204" pitchFamily="34" charset="0"/>
                        </a:rPr>
                        <a:t> </a:t>
                      </a:r>
                      <a:r>
                        <a:rPr sz="1400" spc="-50" dirty="0">
                          <a:latin typeface="Verdana" panose="020B0604030504040204" pitchFamily="34" charset="0"/>
                          <a:ea typeface="Verdana" panose="020B0604030504040204" pitchFamily="34" charset="0"/>
                          <a:cs typeface="Open Sans" panose="020B0606030504020204" pitchFamily="34" charset="0"/>
                        </a:rPr>
                        <a:t>customer</a:t>
                      </a:r>
                      <a:r>
                        <a:rPr sz="1400" spc="-215" dirty="0">
                          <a:latin typeface="Verdana" panose="020B0604030504040204" pitchFamily="34" charset="0"/>
                          <a:ea typeface="Verdana" panose="020B0604030504040204" pitchFamily="34" charset="0"/>
                          <a:cs typeface="Open Sans" panose="020B0606030504020204" pitchFamily="34" charset="0"/>
                        </a:rPr>
                        <a:t> </a:t>
                      </a:r>
                      <a:r>
                        <a:rPr lang="en-IN" sz="1400" spc="-215" dirty="0">
                          <a:latin typeface="Verdana" panose="020B0604030504040204" pitchFamily="34" charset="0"/>
                          <a:ea typeface="Verdana" panose="020B0604030504040204" pitchFamily="34" charset="0"/>
                          <a:cs typeface="Open Sans" panose="020B0606030504020204" pitchFamily="34" charset="0"/>
                        </a:rPr>
                        <a:t> </a:t>
                      </a:r>
                      <a:r>
                        <a:rPr sz="1400" spc="-55" dirty="0">
                          <a:latin typeface="Verdana" panose="020B0604030504040204" pitchFamily="34" charset="0"/>
                          <a:ea typeface="Verdana" panose="020B0604030504040204" pitchFamily="34" charset="0"/>
                          <a:cs typeface="Open Sans" panose="020B0606030504020204" pitchFamily="34" charset="0"/>
                        </a:rPr>
                        <a:t>feel?</a:t>
                      </a:r>
                      <a:endParaRPr sz="1400" dirty="0">
                        <a:latin typeface="Verdana" panose="020B0604030504040204" pitchFamily="34" charset="0"/>
                        <a:ea typeface="Verdana" panose="020B0604030504040204" pitchFamily="34" charset="0"/>
                        <a:cs typeface="Open Sans" panose="020B0606030504020204" pitchFamily="34" charset="0"/>
                      </a:endParaRPr>
                    </a:p>
                  </a:txBody>
                  <a:tcPr marL="0" marR="0" marT="83334" marB="0">
                    <a:lnL w="12700">
                      <a:solidFill>
                        <a:srgbClr val="FBBD00"/>
                      </a:solidFill>
                      <a:prstDash val="solid"/>
                    </a:lnL>
                    <a:lnR w="9525">
                      <a:solidFill>
                        <a:srgbClr val="FBBD00"/>
                      </a:solidFill>
                      <a:prstDash val="solid"/>
                    </a:lnR>
                    <a:lnT w="9525">
                      <a:solidFill>
                        <a:srgbClr val="FBBD00"/>
                      </a:solidFill>
                      <a:prstDash val="solid"/>
                    </a:lnT>
                  </a:tcPr>
                </a:tc>
                <a:tc rowSpan="2">
                  <a:txBody>
                    <a:bodyPr/>
                    <a:lstStyle/>
                    <a:p>
                      <a:pPr marL="85725">
                        <a:lnSpc>
                          <a:spcPct val="100000"/>
                        </a:lnSpc>
                        <a:spcBef>
                          <a:spcPts val="640"/>
                        </a:spcBef>
                      </a:pPr>
                      <a:r>
                        <a:rPr sz="1400" b="1" kern="1200" spc="-130" dirty="0">
                          <a:solidFill>
                            <a:schemeClr val="tx1"/>
                          </a:solidFill>
                          <a:latin typeface="Verdana" panose="020B0604030504040204" pitchFamily="34" charset="0"/>
                          <a:ea typeface="Verdana" panose="020B0604030504040204" pitchFamily="34" charset="0"/>
                          <a:cs typeface="Open Sans" panose="020B0606030504020204" pitchFamily="34" charset="0"/>
                        </a:rPr>
                        <a:t>ALTERNATIVE</a:t>
                      </a:r>
                      <a:r>
                        <a:rPr lang="en-IN" sz="1400" b="1" spc="-155" dirty="0">
                          <a:latin typeface="Verdana" panose="020B0604030504040204" pitchFamily="34" charset="0"/>
                          <a:ea typeface="Verdana" panose="020B0604030504040204" pitchFamily="34" charset="0"/>
                          <a:cs typeface="Open Sans" panose="020B0606030504020204" pitchFamily="34" charset="0"/>
                        </a:rPr>
                        <a:t> </a:t>
                      </a:r>
                      <a:r>
                        <a:rPr sz="1400" b="1" kern="1200" spc="-130" dirty="0">
                          <a:solidFill>
                            <a:schemeClr val="tx1"/>
                          </a:solidFill>
                          <a:latin typeface="Verdana" panose="020B0604030504040204" pitchFamily="34" charset="0"/>
                          <a:ea typeface="Verdana" panose="020B0604030504040204" pitchFamily="34" charset="0"/>
                          <a:cs typeface="Open Sans" panose="020B0606030504020204" pitchFamily="34" charset="0"/>
                        </a:rPr>
                        <a:t>SHORTCOMINGS</a:t>
                      </a:r>
                    </a:p>
                    <a:p>
                      <a:pPr marL="85725" marR="247015">
                        <a:lnSpc>
                          <a:spcPct val="100000"/>
                        </a:lnSpc>
                      </a:pPr>
                      <a:r>
                        <a:rPr sz="1400" spc="-50" dirty="0">
                          <a:latin typeface="Verdana" panose="020B0604030504040204" pitchFamily="34" charset="0"/>
                          <a:ea typeface="Verdana" panose="020B0604030504040204" pitchFamily="34" charset="0"/>
                          <a:cs typeface="Open Sans" panose="020B0606030504020204" pitchFamily="34" charset="0"/>
                        </a:rPr>
                        <a:t>What</a:t>
                      </a:r>
                      <a:r>
                        <a:rPr lang="en-IN" sz="1400" spc="-50" dirty="0">
                          <a:latin typeface="Verdana" panose="020B0604030504040204" pitchFamily="34" charset="0"/>
                          <a:ea typeface="Verdana" panose="020B0604030504040204" pitchFamily="34" charset="0"/>
                          <a:cs typeface="Open Sans" panose="020B0606030504020204" pitchFamily="34" charset="0"/>
                        </a:rPr>
                        <a:t> </a:t>
                      </a:r>
                      <a:r>
                        <a:rPr sz="1400" spc="-50" dirty="0">
                          <a:latin typeface="Verdana" panose="020B0604030504040204" pitchFamily="34" charset="0"/>
                          <a:ea typeface="Verdana" panose="020B0604030504040204" pitchFamily="34" charset="0"/>
                          <a:cs typeface="Open Sans" panose="020B0606030504020204" pitchFamily="34" charset="0"/>
                        </a:rPr>
                        <a:t>are</a:t>
                      </a:r>
                      <a:r>
                        <a:rPr lang="en-IN" sz="1400" spc="-50" dirty="0">
                          <a:latin typeface="Verdana" panose="020B0604030504040204" pitchFamily="34" charset="0"/>
                          <a:ea typeface="Verdana" panose="020B0604030504040204" pitchFamily="34" charset="0"/>
                          <a:cs typeface="Open Sans" panose="020B0606030504020204" pitchFamily="34" charset="0"/>
                        </a:rPr>
                        <a:t> </a:t>
                      </a:r>
                      <a:r>
                        <a:rPr sz="1400" spc="-50" dirty="0">
                          <a:latin typeface="Verdana" panose="020B0604030504040204" pitchFamily="34" charset="0"/>
                          <a:ea typeface="Verdana" panose="020B0604030504040204" pitchFamily="34" charset="0"/>
                          <a:cs typeface="Open Sans" panose="020B0606030504020204" pitchFamily="34" charset="0"/>
                        </a:rPr>
                        <a:t>the</a:t>
                      </a:r>
                      <a:r>
                        <a:rPr lang="en-IN" sz="1400" spc="-50" dirty="0">
                          <a:latin typeface="Verdana" panose="020B0604030504040204" pitchFamily="34" charset="0"/>
                          <a:ea typeface="Verdana" panose="020B0604030504040204" pitchFamily="34" charset="0"/>
                          <a:cs typeface="Open Sans" panose="020B0606030504020204" pitchFamily="34" charset="0"/>
                        </a:rPr>
                        <a:t> </a:t>
                      </a:r>
                      <a:r>
                        <a:rPr sz="1400" spc="-50" dirty="0">
                          <a:latin typeface="Verdana" panose="020B0604030504040204" pitchFamily="34" charset="0"/>
                          <a:ea typeface="Verdana" panose="020B0604030504040204" pitchFamily="34" charset="0"/>
                          <a:cs typeface="Open Sans" panose="020B0606030504020204" pitchFamily="34" charset="0"/>
                        </a:rPr>
                        <a:t>disadvantages</a:t>
                      </a:r>
                      <a:r>
                        <a:rPr lang="en-IN" sz="1400" spc="-50" dirty="0">
                          <a:latin typeface="Verdana" panose="020B0604030504040204" pitchFamily="34" charset="0"/>
                          <a:ea typeface="Verdana" panose="020B0604030504040204" pitchFamily="34" charset="0"/>
                          <a:cs typeface="Open Sans" panose="020B0606030504020204" pitchFamily="34" charset="0"/>
                        </a:rPr>
                        <a:t> </a:t>
                      </a:r>
                      <a:r>
                        <a:rPr sz="1400" spc="-50" dirty="0">
                          <a:latin typeface="Verdana" panose="020B0604030504040204" pitchFamily="34" charset="0"/>
                          <a:ea typeface="Verdana" panose="020B0604030504040204" pitchFamily="34" charset="0"/>
                          <a:cs typeface="Open Sans" panose="020B0606030504020204" pitchFamily="34" charset="0"/>
                        </a:rPr>
                        <a:t>of </a:t>
                      </a:r>
                      <a:r>
                        <a:rPr sz="1400" spc="-35" dirty="0">
                          <a:latin typeface="Verdana" panose="020B0604030504040204" pitchFamily="34" charset="0"/>
                          <a:ea typeface="Verdana" panose="020B0604030504040204" pitchFamily="34" charset="0"/>
                          <a:cs typeface="Open Sans" panose="020B0606030504020204" pitchFamily="34" charset="0"/>
                        </a:rPr>
                        <a:t>the  </a:t>
                      </a:r>
                      <a:r>
                        <a:rPr sz="1400" spc="-70" dirty="0">
                          <a:latin typeface="Verdana" panose="020B0604030504040204" pitchFamily="34" charset="0"/>
                          <a:ea typeface="Verdana" panose="020B0604030504040204" pitchFamily="34" charset="0"/>
                          <a:cs typeface="Open Sans" panose="020B0606030504020204" pitchFamily="34" charset="0"/>
                        </a:rPr>
                        <a:t>alternatives?</a:t>
                      </a:r>
                      <a:endParaRPr sz="1400" dirty="0">
                        <a:latin typeface="Verdana" panose="020B0604030504040204" pitchFamily="34" charset="0"/>
                        <a:ea typeface="Verdana" panose="020B0604030504040204" pitchFamily="34" charset="0"/>
                        <a:cs typeface="Open Sans" panose="020B0606030504020204" pitchFamily="34" charset="0"/>
                      </a:endParaRPr>
                    </a:p>
                  </a:txBody>
                  <a:tcPr marL="0" marR="0" marT="83334" marB="0">
                    <a:lnL w="9525">
                      <a:solidFill>
                        <a:srgbClr val="FBBD00"/>
                      </a:solidFill>
                      <a:prstDash val="solid"/>
                    </a:lnL>
                    <a:lnR w="9525">
                      <a:solidFill>
                        <a:srgbClr val="FBBD00"/>
                      </a:solidFill>
                      <a:prstDash val="solid"/>
                    </a:lnR>
                    <a:lnT w="9525">
                      <a:solidFill>
                        <a:srgbClr val="FBBD00"/>
                      </a:solidFill>
                      <a:prstDash val="solid"/>
                    </a:lnT>
                    <a:lnB w="9525">
                      <a:solidFill>
                        <a:srgbClr val="FBBD00"/>
                      </a:solidFill>
                      <a:prstDash val="solid"/>
                    </a:lnB>
                  </a:tcPr>
                </a:tc>
                <a:extLst>
                  <a:ext uri="{0D108BD9-81ED-4DB2-BD59-A6C34878D82A}">
                    <a16:rowId xmlns:a16="http://schemas.microsoft.com/office/drawing/2014/main" val="10001"/>
                  </a:ext>
                </a:extLst>
              </a:tr>
              <a:tr h="2134662">
                <a:tc vMerge="1">
                  <a:txBody>
                    <a:bodyPr/>
                    <a:lstStyle/>
                    <a:p>
                      <a:endParaRPr/>
                    </a:p>
                  </a:txBody>
                  <a:tcPr marL="0" marR="0" marT="81280" marB="0">
                    <a:lnL w="9525">
                      <a:solidFill>
                        <a:srgbClr val="FBBD00"/>
                      </a:solidFill>
                      <a:prstDash val="solid"/>
                    </a:lnL>
                    <a:lnR w="12700">
                      <a:solidFill>
                        <a:srgbClr val="FBBD00"/>
                      </a:solidFill>
                      <a:prstDash val="solid"/>
                    </a:lnR>
                    <a:lnT w="9525">
                      <a:solidFill>
                        <a:srgbClr val="FBBD00"/>
                      </a:solidFill>
                      <a:prstDash val="solid"/>
                    </a:lnT>
                    <a:lnB w="9525">
                      <a:solidFill>
                        <a:srgbClr val="FBBD00"/>
                      </a:solidFill>
                      <a:prstDash val="solid"/>
                    </a:lnB>
                  </a:tcPr>
                </a:tc>
                <a:tc>
                  <a:txBody>
                    <a:bodyPr/>
                    <a:lstStyle/>
                    <a:p>
                      <a:pPr>
                        <a:lnSpc>
                          <a:spcPct val="100000"/>
                        </a:lnSpc>
                      </a:pPr>
                      <a:endParaRPr sz="2100" dirty="0">
                        <a:latin typeface="Verdana" panose="020B0604030504040204" pitchFamily="34" charset="0"/>
                        <a:ea typeface="Verdana" panose="020B0604030504040204" pitchFamily="34" charset="0"/>
                        <a:cs typeface="Open Sans" panose="020B0606030504020204" pitchFamily="34" charset="0"/>
                      </a:endParaRPr>
                    </a:p>
                    <a:p>
                      <a:pPr marL="84455">
                        <a:lnSpc>
                          <a:spcPct val="100000"/>
                        </a:lnSpc>
                        <a:spcBef>
                          <a:spcPts val="795"/>
                        </a:spcBef>
                      </a:pPr>
                      <a:r>
                        <a:rPr sz="1400" b="1" kern="1200" spc="-130" dirty="0">
                          <a:solidFill>
                            <a:schemeClr val="tx1"/>
                          </a:solidFill>
                          <a:latin typeface="Verdana" panose="020B0604030504040204" pitchFamily="34" charset="0"/>
                          <a:ea typeface="Verdana" panose="020B0604030504040204" pitchFamily="34" charset="0"/>
                          <a:cs typeface="Open Sans" panose="020B0606030504020204" pitchFamily="34" charset="0"/>
                        </a:rPr>
                        <a:t>QUANTIFIABLE</a:t>
                      </a:r>
                      <a:r>
                        <a:rPr lang="en-IN" sz="1400" b="1" spc="-145" dirty="0">
                          <a:latin typeface="Verdana" panose="020B0604030504040204" pitchFamily="34" charset="0"/>
                          <a:ea typeface="Verdana" panose="020B0604030504040204" pitchFamily="34" charset="0"/>
                          <a:cs typeface="Open Sans" panose="020B0606030504020204" pitchFamily="34" charset="0"/>
                        </a:rPr>
                        <a:t> </a:t>
                      </a:r>
                      <a:r>
                        <a:rPr sz="1400" b="1" spc="-145" dirty="0">
                          <a:latin typeface="Verdana" panose="020B0604030504040204" pitchFamily="34" charset="0"/>
                          <a:ea typeface="Verdana" panose="020B0604030504040204" pitchFamily="34" charset="0"/>
                          <a:cs typeface="Open Sans" panose="020B0606030504020204" pitchFamily="34" charset="0"/>
                        </a:rPr>
                        <a:t>IMPACT</a:t>
                      </a:r>
                      <a:endParaRPr sz="1400" dirty="0">
                        <a:latin typeface="Verdana" panose="020B0604030504040204" pitchFamily="34" charset="0"/>
                        <a:ea typeface="Verdana" panose="020B0604030504040204" pitchFamily="34" charset="0"/>
                        <a:cs typeface="Open Sans" panose="020B0606030504020204" pitchFamily="34" charset="0"/>
                      </a:endParaRPr>
                    </a:p>
                    <a:p>
                      <a:pPr marL="84455" marR="474345">
                        <a:lnSpc>
                          <a:spcPct val="100000"/>
                        </a:lnSpc>
                      </a:pPr>
                      <a:r>
                        <a:rPr sz="1400" spc="-45" dirty="0">
                          <a:latin typeface="Verdana" panose="020B0604030504040204" pitchFamily="34" charset="0"/>
                          <a:ea typeface="Verdana" panose="020B0604030504040204" pitchFamily="34" charset="0"/>
                          <a:cs typeface="Open Sans" panose="020B0606030504020204" pitchFamily="34" charset="0"/>
                        </a:rPr>
                        <a:t>What</a:t>
                      </a:r>
                      <a:r>
                        <a:rPr lang="en-IN" sz="1400" spc="-45" dirty="0">
                          <a:latin typeface="Verdana" panose="020B0604030504040204" pitchFamily="34" charset="0"/>
                          <a:ea typeface="Verdana" panose="020B0604030504040204" pitchFamily="34" charset="0"/>
                          <a:cs typeface="Open Sans" panose="020B0606030504020204" pitchFamily="34" charset="0"/>
                        </a:rPr>
                        <a:t> </a:t>
                      </a:r>
                      <a:r>
                        <a:rPr sz="1400" spc="-45" dirty="0">
                          <a:latin typeface="Verdana" panose="020B0604030504040204" pitchFamily="34" charset="0"/>
                          <a:ea typeface="Verdana" panose="020B0604030504040204" pitchFamily="34" charset="0"/>
                          <a:cs typeface="Open Sans" panose="020B0606030504020204" pitchFamily="34" charset="0"/>
                        </a:rPr>
                        <a:t>is</a:t>
                      </a:r>
                      <a:r>
                        <a:rPr lang="en-IN" sz="1400" spc="-45" dirty="0">
                          <a:latin typeface="Verdana" panose="020B0604030504040204" pitchFamily="34" charset="0"/>
                          <a:ea typeface="Verdana" panose="020B0604030504040204" pitchFamily="34" charset="0"/>
                          <a:cs typeface="Open Sans" panose="020B0606030504020204" pitchFamily="34" charset="0"/>
                        </a:rPr>
                        <a:t> </a:t>
                      </a:r>
                      <a:r>
                        <a:rPr sz="1400" spc="-45" dirty="0">
                          <a:latin typeface="Verdana" panose="020B0604030504040204" pitchFamily="34" charset="0"/>
                          <a:ea typeface="Verdana" panose="020B0604030504040204" pitchFamily="34" charset="0"/>
                          <a:cs typeface="Open Sans" panose="020B0606030504020204" pitchFamily="34" charset="0"/>
                        </a:rPr>
                        <a:t>the</a:t>
                      </a:r>
                      <a:r>
                        <a:rPr lang="en-IN" sz="1400" spc="-45" dirty="0">
                          <a:latin typeface="Verdana" panose="020B0604030504040204" pitchFamily="34" charset="0"/>
                          <a:ea typeface="Verdana" panose="020B0604030504040204" pitchFamily="34" charset="0"/>
                          <a:cs typeface="Open Sans" panose="020B0606030504020204" pitchFamily="34" charset="0"/>
                        </a:rPr>
                        <a:t> </a:t>
                      </a:r>
                      <a:r>
                        <a:rPr sz="1400" spc="-45" dirty="0">
                          <a:latin typeface="Verdana" panose="020B0604030504040204" pitchFamily="34" charset="0"/>
                          <a:ea typeface="Verdana" panose="020B0604030504040204" pitchFamily="34" charset="0"/>
                          <a:cs typeface="Open Sans" panose="020B0606030504020204" pitchFamily="34" charset="0"/>
                        </a:rPr>
                        <a:t>measurable</a:t>
                      </a:r>
                      <a:r>
                        <a:rPr lang="en-IN" sz="1400" spc="-45" dirty="0">
                          <a:latin typeface="Verdana" panose="020B0604030504040204" pitchFamily="34" charset="0"/>
                          <a:ea typeface="Verdana" panose="020B0604030504040204" pitchFamily="34" charset="0"/>
                          <a:cs typeface="Open Sans" panose="020B0606030504020204" pitchFamily="34" charset="0"/>
                        </a:rPr>
                        <a:t> </a:t>
                      </a:r>
                      <a:r>
                        <a:rPr sz="1400" spc="-45" dirty="0">
                          <a:latin typeface="Verdana" panose="020B0604030504040204" pitchFamily="34" charset="0"/>
                          <a:ea typeface="Verdana" panose="020B0604030504040204" pitchFamily="34" charset="0"/>
                          <a:cs typeface="Open Sans" panose="020B0606030504020204" pitchFamily="34" charset="0"/>
                        </a:rPr>
                        <a:t>impact  </a:t>
                      </a:r>
                      <a:r>
                        <a:rPr sz="1400" spc="-60" dirty="0">
                          <a:latin typeface="Verdana" panose="020B0604030504040204" pitchFamily="34" charset="0"/>
                          <a:ea typeface="Verdana" panose="020B0604030504040204" pitchFamily="34" charset="0"/>
                          <a:cs typeface="Open Sans" panose="020B0606030504020204" pitchFamily="34" charset="0"/>
                        </a:rPr>
                        <a:t>(include</a:t>
                      </a:r>
                      <a:r>
                        <a:rPr lang="en-IN" sz="1400" spc="-60" dirty="0">
                          <a:latin typeface="Verdana" panose="020B0604030504040204" pitchFamily="34" charset="0"/>
                          <a:ea typeface="Verdana" panose="020B0604030504040204" pitchFamily="34" charset="0"/>
                          <a:cs typeface="Open Sans" panose="020B0606030504020204" pitchFamily="34" charset="0"/>
                        </a:rPr>
                        <a:t> </a:t>
                      </a:r>
                      <a:r>
                        <a:rPr sz="1400" spc="-60" dirty="0">
                          <a:latin typeface="Verdana" panose="020B0604030504040204" pitchFamily="34" charset="0"/>
                          <a:ea typeface="Verdana" panose="020B0604030504040204" pitchFamily="34" charset="0"/>
                          <a:cs typeface="Open Sans" panose="020B0606030504020204" pitchFamily="34" charset="0"/>
                        </a:rPr>
                        <a:t>units)?</a:t>
                      </a:r>
                      <a:endParaRPr sz="1400" dirty="0">
                        <a:latin typeface="Verdana" panose="020B0604030504040204" pitchFamily="34" charset="0"/>
                        <a:ea typeface="Verdana" panose="020B0604030504040204" pitchFamily="34" charset="0"/>
                        <a:cs typeface="Open Sans" panose="020B0606030504020204" pitchFamily="34" charset="0"/>
                      </a:endParaRPr>
                    </a:p>
                  </a:txBody>
                  <a:tcPr marL="0" marR="0" marT="0" marB="0">
                    <a:lnL w="12700">
                      <a:solidFill>
                        <a:srgbClr val="FBBD00"/>
                      </a:solidFill>
                      <a:prstDash val="solid"/>
                    </a:lnL>
                    <a:lnR w="9525">
                      <a:solidFill>
                        <a:srgbClr val="FBBD00"/>
                      </a:solidFill>
                      <a:prstDash val="solid"/>
                    </a:lnR>
                    <a:lnB w="9525">
                      <a:solidFill>
                        <a:srgbClr val="FBBD00"/>
                      </a:solidFill>
                      <a:prstDash val="solid"/>
                    </a:lnB>
                  </a:tcPr>
                </a:tc>
                <a:tc vMerge="1">
                  <a:txBody>
                    <a:bodyPr/>
                    <a:lstStyle/>
                    <a:p>
                      <a:endParaRPr/>
                    </a:p>
                  </a:txBody>
                  <a:tcPr marL="0" marR="0" marT="81280" marB="0">
                    <a:lnL w="9525">
                      <a:solidFill>
                        <a:srgbClr val="FBBD00"/>
                      </a:solidFill>
                      <a:prstDash val="solid"/>
                    </a:lnL>
                    <a:lnR w="9525">
                      <a:solidFill>
                        <a:srgbClr val="FBBD00"/>
                      </a:solidFill>
                      <a:prstDash val="solid"/>
                    </a:lnR>
                    <a:lnT w="9525">
                      <a:solidFill>
                        <a:srgbClr val="FBBD00"/>
                      </a:solidFill>
                      <a:prstDash val="solid"/>
                    </a:lnT>
                    <a:lnB w="9525">
                      <a:solidFill>
                        <a:srgbClr val="FBBD00"/>
                      </a:solidFill>
                      <a:prstDash val="solid"/>
                    </a:lnB>
                  </a:tcPr>
                </a:tc>
                <a:extLst>
                  <a:ext uri="{0D108BD9-81ED-4DB2-BD59-A6C34878D82A}">
                    <a16:rowId xmlns:a16="http://schemas.microsoft.com/office/drawing/2014/main" val="10002"/>
                  </a:ext>
                </a:extLst>
              </a:tr>
            </a:tbl>
          </a:graphicData>
        </a:graphic>
      </p:graphicFrame>
      <p:sp>
        <p:nvSpPr>
          <p:cNvPr id="4" name="object 4"/>
          <p:cNvSpPr txBox="1">
            <a:spLocks noGrp="1"/>
          </p:cNvSpPr>
          <p:nvPr>
            <p:ph type="sldNum" sz="quarter" idx="12"/>
          </p:nvPr>
        </p:nvSpPr>
        <p:spPr>
          <a:xfrm>
            <a:off x="6718838" y="6602494"/>
            <a:ext cx="2187529" cy="203796"/>
          </a:xfrm>
          <a:prstGeom prst="rect">
            <a:avLst/>
          </a:prstGeom>
        </p:spPr>
        <p:txBody>
          <a:bodyPr vert="horz" wrap="square" lIns="0" tIns="14323" rIns="0" bIns="0" rtlCol="0" anchor="ctr">
            <a:spAutoFit/>
          </a:bodyPr>
          <a:lstStyle/>
          <a:p>
            <a:pPr marL="39064">
              <a:spcBef>
                <a:spcPts val="113"/>
              </a:spcBef>
            </a:pPr>
            <a:fld id="{81D60167-4931-47E6-BA6A-407CBD079E47}" type="slidenum">
              <a:rPr dirty="0">
                <a:latin typeface="Verdana" panose="020B0604030504040204" pitchFamily="34" charset="0"/>
                <a:ea typeface="Verdana" panose="020B0604030504040204" pitchFamily="34" charset="0"/>
              </a:rPr>
              <a:pPr marL="39064">
                <a:spcBef>
                  <a:spcPts val="113"/>
                </a:spcBef>
              </a:pPr>
              <a:t>3</a:t>
            </a:fld>
            <a:endParaRPr dirty="0">
              <a:latin typeface="Verdana" panose="020B0604030504040204" pitchFamily="34" charset="0"/>
              <a:ea typeface="Verdana" panose="020B0604030504040204" pitchFamily="34" charset="0"/>
            </a:endParaRPr>
          </a:p>
        </p:txBody>
      </p:sp>
      <p:sp>
        <p:nvSpPr>
          <p:cNvPr id="3" name="object 3"/>
          <p:cNvSpPr txBox="1">
            <a:spLocks noGrp="1"/>
          </p:cNvSpPr>
          <p:nvPr>
            <p:ph type="title"/>
          </p:nvPr>
        </p:nvSpPr>
        <p:spPr>
          <a:xfrm>
            <a:off x="304800" y="256304"/>
            <a:ext cx="15304106" cy="1040529"/>
          </a:xfrm>
          <a:prstGeom prst="rect">
            <a:avLst/>
          </a:prstGeom>
        </p:spPr>
        <p:txBody>
          <a:bodyPr vert="horz" wrap="square" lIns="0" tIns="12370" rIns="0" bIns="0" rtlCol="0" anchor="ctr">
            <a:spAutoFit/>
          </a:bodyPr>
          <a:lstStyle/>
          <a:p>
            <a:pPr>
              <a:lnSpc>
                <a:spcPts val="8747"/>
              </a:lnSpc>
              <a:spcBef>
                <a:spcPts val="97"/>
              </a:spcBef>
            </a:pPr>
            <a:r>
              <a:rPr lang="en-IN" sz="5400" b="1" dirty="0">
                <a:solidFill>
                  <a:schemeClr val="tx1"/>
                </a:solidFill>
                <a:latin typeface="+mn-lt"/>
                <a:ea typeface="+mn-ea"/>
                <a:cs typeface="Times New Roman" panose="02020603050405020304" pitchFamily="18" charset="0"/>
              </a:rPr>
              <a:t>Problem/Opportunity</a:t>
            </a:r>
            <a:endParaRPr sz="5400" b="1" dirty="0">
              <a:solidFill>
                <a:schemeClr val="tx1"/>
              </a:solidFill>
              <a:latin typeface="+mn-lt"/>
              <a:ea typeface="+mn-ea"/>
              <a:cs typeface="Times New Roman" panose="02020603050405020304" pitchFamily="18" charset="0"/>
            </a:endParaRPr>
          </a:p>
        </p:txBody>
      </p:sp>
      <p:sp>
        <p:nvSpPr>
          <p:cNvPr id="14" name="TextBox 13">
            <a:extLst>
              <a:ext uri="{FF2B5EF4-FFF2-40B4-BE49-F238E27FC236}">
                <a16:creationId xmlns:a16="http://schemas.microsoft.com/office/drawing/2014/main" id="{437D10F2-D825-4F14-8721-CF5105D60893}"/>
              </a:ext>
            </a:extLst>
          </p:cNvPr>
          <p:cNvSpPr txBox="1"/>
          <p:nvPr/>
        </p:nvSpPr>
        <p:spPr>
          <a:xfrm>
            <a:off x="16141386" y="593446"/>
            <a:ext cx="1422954" cy="623248"/>
          </a:xfrm>
          <a:prstGeom prst="rect">
            <a:avLst/>
          </a:prstGeom>
          <a:noFill/>
        </p:spPr>
        <p:txBody>
          <a:bodyPr wrap="square" lIns="68580" tIns="34290" rIns="68580" bIns="34290" rtlCol="0" anchor="t">
            <a:spAutoFit/>
          </a:bodyPr>
          <a:lstStyle/>
          <a:p>
            <a:pPr algn="ctr"/>
            <a:r>
              <a:rPr lang="en-US" b="1" dirty="0"/>
              <a:t>Place your logo here</a:t>
            </a:r>
            <a:endParaRPr lang="en-ZA" b="1" dirty="0"/>
          </a:p>
        </p:txBody>
      </p:sp>
      <p:sp>
        <p:nvSpPr>
          <p:cNvPr id="15" name="Rectangle 14">
            <a:extLst>
              <a:ext uri="{FF2B5EF4-FFF2-40B4-BE49-F238E27FC236}">
                <a16:creationId xmlns:a16="http://schemas.microsoft.com/office/drawing/2014/main" id="{5DE34494-019C-4AF1-907B-33245967C575}"/>
              </a:ext>
            </a:extLst>
          </p:cNvPr>
          <p:cNvSpPr/>
          <p:nvPr/>
        </p:nvSpPr>
        <p:spPr>
          <a:xfrm>
            <a:off x="15945620" y="192626"/>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sp>
        <p:nvSpPr>
          <p:cNvPr id="5" name="Rectangle 4"/>
          <p:cNvSpPr/>
          <p:nvPr/>
        </p:nvSpPr>
        <p:spPr>
          <a:xfrm>
            <a:off x="914400" y="6815207"/>
            <a:ext cx="9144000" cy="1110560"/>
          </a:xfrm>
          <a:prstGeom prst="rect">
            <a:avLst/>
          </a:prstGeom>
        </p:spPr>
        <p:txBody>
          <a:bodyPr>
            <a:spAutoFit/>
          </a:bodyPr>
          <a:lstStyle/>
          <a:p>
            <a:endParaRPr lang="en-US" dirty="0"/>
          </a:p>
          <a:p>
            <a:pPr marL="93102">
              <a:spcBef>
                <a:spcPts val="195"/>
              </a:spcBef>
            </a:pPr>
            <a:endParaRPr lang="en-US" sz="1050" spc="-82" dirty="0">
              <a:latin typeface="Verdana" panose="020B0604030504040204" pitchFamily="34" charset="0"/>
              <a:ea typeface="Verdana" panose="020B0604030504040204" pitchFamily="34" charset="0"/>
              <a:cs typeface="Open Sans" panose="020B0606030504020204" pitchFamily="34" charset="0"/>
            </a:endParaRPr>
          </a:p>
          <a:p>
            <a:endParaRPr lang="en-US" dirty="0"/>
          </a:p>
          <a:p>
            <a:endParaRPr lang="en-IN" dirty="0"/>
          </a:p>
        </p:txBody>
      </p:sp>
      <p:sp>
        <p:nvSpPr>
          <p:cNvPr id="16" name="Rectangle 15"/>
          <p:cNvSpPr/>
          <p:nvPr/>
        </p:nvSpPr>
        <p:spPr>
          <a:xfrm>
            <a:off x="10363200" y="8156199"/>
            <a:ext cx="7892374" cy="1200329"/>
          </a:xfrm>
          <a:prstGeom prst="rect">
            <a:avLst/>
          </a:prstGeom>
          <a:solidFill>
            <a:srgbClr val="FFC000"/>
          </a:solidFill>
        </p:spPr>
        <p:txBody>
          <a:bodyPr wrap="square">
            <a:spAutoFit/>
          </a:bodyPr>
          <a:lstStyle/>
          <a:p>
            <a:r>
              <a:rPr lang="en-US" sz="2400" dirty="0">
                <a:latin typeface="+mj-lt"/>
              </a:rPr>
              <a:t>	This table helps you define the problem and existing  market gaps. Mention your definition of the problem / opportunity statement as part this slide.</a:t>
            </a:r>
          </a:p>
        </p:txBody>
      </p:sp>
      <p:pic>
        <p:nvPicPr>
          <p:cNvPr id="18" name="Graphic 27" descr="Target with solid fill">
            <a:extLst>
              <a:ext uri="{FF2B5EF4-FFF2-40B4-BE49-F238E27FC236}">
                <a16:creationId xmlns:a16="http://schemas.microsoft.com/office/drawing/2014/main" id="{0A6ECB55-4CA0-4244-AFAF-47071920EBD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91800" y="8085054"/>
            <a:ext cx="651510" cy="637001"/>
          </a:xfrm>
          <a:prstGeom prst="rect">
            <a:avLst/>
          </a:prstGeom>
        </p:spPr>
      </p:pic>
      <p:pic>
        <p:nvPicPr>
          <p:cNvPr id="7" name="Picture 6">
            <a:extLst>
              <a:ext uri="{FF2B5EF4-FFF2-40B4-BE49-F238E27FC236}">
                <a16:creationId xmlns:a16="http://schemas.microsoft.com/office/drawing/2014/main" id="{839438B6-BF71-41DE-54C9-28D075E90178}"/>
              </a:ext>
            </a:extLst>
          </p:cNvPr>
          <p:cNvPicPr>
            <a:picLocks noChangeAspect="1"/>
          </p:cNvPicPr>
          <p:nvPr/>
        </p:nvPicPr>
        <p:blipFill>
          <a:blip r:embed="rId4"/>
          <a:stretch>
            <a:fillRect/>
          </a:stretch>
        </p:blipFill>
        <p:spPr>
          <a:xfrm>
            <a:off x="0" y="0"/>
            <a:ext cx="18255574" cy="10286999"/>
          </a:xfrm>
          <a:prstGeom prst="rect">
            <a:avLst/>
          </a:prstGeom>
        </p:spPr>
      </p:pic>
    </p:spTree>
    <p:extLst>
      <p:ext uri="{BB962C8B-B14F-4D97-AF65-F5344CB8AC3E}">
        <p14:creationId xmlns:p14="http://schemas.microsoft.com/office/powerpoint/2010/main" val="2803195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2112-E73B-E608-430C-41A34A31CD78}"/>
              </a:ext>
            </a:extLst>
          </p:cNvPr>
          <p:cNvSpPr>
            <a:spLocks noGrp="1"/>
          </p:cNvSpPr>
          <p:nvPr>
            <p:ph type="title"/>
          </p:nvPr>
        </p:nvSpPr>
        <p:spPr/>
        <p:txBody>
          <a:bodyPr/>
          <a:lstStyle/>
          <a:p>
            <a:endParaRPr lang="en-IN" dirty="0"/>
          </a:p>
        </p:txBody>
      </p:sp>
      <p:sp>
        <p:nvSpPr>
          <p:cNvPr id="3" name="Subtitle 2">
            <a:extLst>
              <a:ext uri="{FF2B5EF4-FFF2-40B4-BE49-F238E27FC236}">
                <a16:creationId xmlns:a16="http://schemas.microsoft.com/office/drawing/2014/main" id="{4B2D5D87-A688-9579-1A27-94DD5BB1462F}"/>
              </a:ext>
            </a:extLst>
          </p:cNvPr>
          <p:cNvSpPr>
            <a:spLocks noGrp="1"/>
          </p:cNvSpPr>
          <p:nvPr>
            <p:ph type="subTitle" idx="1"/>
          </p:nvPr>
        </p:nvSpPr>
        <p:spPr/>
        <p:txBody>
          <a:bodyPr/>
          <a:lstStyle/>
          <a:p>
            <a:endParaRPr lang="en-IN" dirty="0"/>
          </a:p>
        </p:txBody>
      </p:sp>
      <p:pic>
        <p:nvPicPr>
          <p:cNvPr id="6" name="Content Placeholder 5">
            <a:extLst>
              <a:ext uri="{FF2B5EF4-FFF2-40B4-BE49-F238E27FC236}">
                <a16:creationId xmlns:a16="http://schemas.microsoft.com/office/drawing/2014/main" id="{F5F8C8DE-8227-2989-B7E8-55337441B1C6}"/>
              </a:ext>
            </a:extLst>
          </p:cNvPr>
          <p:cNvPicPr>
            <a:picLocks noGrp="1" noChangeAspect="1"/>
          </p:cNvPicPr>
          <p:nvPr>
            <p:ph idx="13"/>
          </p:nvPr>
        </p:nvPicPr>
        <p:blipFill>
          <a:blip r:embed="rId2"/>
          <a:stretch>
            <a:fillRect/>
          </a:stretch>
        </p:blipFill>
        <p:spPr>
          <a:xfrm>
            <a:off x="742345" y="1725196"/>
            <a:ext cx="8141118" cy="6644396"/>
          </a:xfrm>
        </p:spPr>
      </p:pic>
      <p:pic>
        <p:nvPicPr>
          <p:cNvPr id="8" name="Picture 7">
            <a:extLst>
              <a:ext uri="{FF2B5EF4-FFF2-40B4-BE49-F238E27FC236}">
                <a16:creationId xmlns:a16="http://schemas.microsoft.com/office/drawing/2014/main" id="{A1E74E73-7F4D-8D6D-A9D6-CC8B68F8B589}"/>
              </a:ext>
            </a:extLst>
          </p:cNvPr>
          <p:cNvPicPr>
            <a:picLocks noChangeAspect="1"/>
          </p:cNvPicPr>
          <p:nvPr/>
        </p:nvPicPr>
        <p:blipFill>
          <a:blip r:embed="rId3"/>
          <a:stretch>
            <a:fillRect/>
          </a:stretch>
        </p:blipFill>
        <p:spPr>
          <a:xfrm>
            <a:off x="8883464" y="1725196"/>
            <a:ext cx="7938082" cy="6618996"/>
          </a:xfrm>
          <a:prstGeom prst="rect">
            <a:avLst/>
          </a:prstGeom>
        </p:spPr>
      </p:pic>
      <p:sp>
        <p:nvSpPr>
          <p:cNvPr id="9" name="TextBox 8">
            <a:extLst>
              <a:ext uri="{FF2B5EF4-FFF2-40B4-BE49-F238E27FC236}">
                <a16:creationId xmlns:a16="http://schemas.microsoft.com/office/drawing/2014/main" id="{5923818E-6491-D868-F467-1CACB3C2C865}"/>
              </a:ext>
            </a:extLst>
          </p:cNvPr>
          <p:cNvSpPr txBox="1"/>
          <p:nvPr/>
        </p:nvSpPr>
        <p:spPr>
          <a:xfrm>
            <a:off x="4997263" y="8578314"/>
            <a:ext cx="7772400" cy="830997"/>
          </a:xfrm>
          <a:prstGeom prst="rect">
            <a:avLst/>
          </a:prstGeom>
          <a:noFill/>
        </p:spPr>
        <p:txBody>
          <a:bodyPr wrap="square" rtlCol="0">
            <a:spAutoFit/>
          </a:bodyPr>
          <a:lstStyle/>
          <a:p>
            <a:r>
              <a:rPr lang="en-IN" sz="4800" dirty="0"/>
              <a:t>No records of leopard Attack</a:t>
            </a:r>
          </a:p>
        </p:txBody>
      </p:sp>
    </p:spTree>
    <p:extLst>
      <p:ext uri="{BB962C8B-B14F-4D97-AF65-F5344CB8AC3E}">
        <p14:creationId xmlns:p14="http://schemas.microsoft.com/office/powerpoint/2010/main" val="2352243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5"/>
          <p:cNvSpPr txBox="1"/>
          <p:nvPr/>
        </p:nvSpPr>
        <p:spPr>
          <a:xfrm>
            <a:off x="457200" y="217695"/>
            <a:ext cx="12338484" cy="1039900"/>
          </a:xfrm>
          <a:prstGeom prst="rect">
            <a:avLst/>
          </a:prstGeom>
        </p:spPr>
        <p:txBody>
          <a:bodyPr wrap="square" lIns="0" tIns="0" rIns="0" bIns="0" rtlCol="0" anchor="t">
            <a:spAutoFit/>
          </a:bodyPr>
          <a:lstStyle/>
          <a:p>
            <a:pPr>
              <a:lnSpc>
                <a:spcPts val="8747"/>
              </a:lnSpc>
              <a:spcBef>
                <a:spcPts val="97"/>
              </a:spcBef>
            </a:pPr>
            <a:r>
              <a:rPr lang="en-US" sz="5400" b="1" dirty="0"/>
              <a:t>Problem Interviews And Surveys Results  </a:t>
            </a:r>
          </a:p>
        </p:txBody>
      </p:sp>
      <p:sp>
        <p:nvSpPr>
          <p:cNvPr id="36" name="TextBox 35">
            <a:extLst>
              <a:ext uri="{FF2B5EF4-FFF2-40B4-BE49-F238E27FC236}">
                <a16:creationId xmlns:a16="http://schemas.microsoft.com/office/drawing/2014/main" id="{437D10F2-D825-4F14-8721-CF5105D60893}"/>
              </a:ext>
            </a:extLst>
          </p:cNvPr>
          <p:cNvSpPr txBox="1"/>
          <p:nvPr/>
        </p:nvSpPr>
        <p:spPr>
          <a:xfrm>
            <a:off x="16070778" y="1079316"/>
            <a:ext cx="1422954" cy="623248"/>
          </a:xfrm>
          <a:prstGeom prst="rect">
            <a:avLst/>
          </a:prstGeom>
          <a:noFill/>
        </p:spPr>
        <p:txBody>
          <a:bodyPr wrap="square" lIns="68580" tIns="34290" rIns="68580" bIns="34290" rtlCol="0" anchor="t">
            <a:spAutoFit/>
          </a:bodyPr>
          <a:lstStyle/>
          <a:p>
            <a:pPr algn="ctr"/>
            <a:r>
              <a:rPr lang="en-US" b="1" dirty="0"/>
              <a:t>Place your logo here</a:t>
            </a:r>
            <a:endParaRPr lang="en-ZA" b="1" dirty="0"/>
          </a:p>
        </p:txBody>
      </p:sp>
      <p:sp>
        <p:nvSpPr>
          <p:cNvPr id="37" name="Rectangle 36">
            <a:extLst>
              <a:ext uri="{FF2B5EF4-FFF2-40B4-BE49-F238E27FC236}">
                <a16:creationId xmlns:a16="http://schemas.microsoft.com/office/drawing/2014/main" id="{5DE34494-019C-4AF1-907B-33245967C575}"/>
              </a:ext>
            </a:extLst>
          </p:cNvPr>
          <p:cNvSpPr/>
          <p:nvPr/>
        </p:nvSpPr>
        <p:spPr>
          <a:xfrm>
            <a:off x="15875012" y="678496"/>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sp>
        <p:nvSpPr>
          <p:cNvPr id="14" name="Rectangle 13"/>
          <p:cNvSpPr/>
          <p:nvPr/>
        </p:nvSpPr>
        <p:spPr>
          <a:xfrm>
            <a:off x="10668001" y="6294296"/>
            <a:ext cx="7315200" cy="2677656"/>
          </a:xfrm>
          <a:prstGeom prst="rect">
            <a:avLst/>
          </a:prstGeom>
          <a:solidFill>
            <a:srgbClr val="FFC000"/>
          </a:solidFill>
        </p:spPr>
        <p:txBody>
          <a:bodyPr wrap="square">
            <a:spAutoFit/>
          </a:bodyPr>
          <a:lstStyle/>
          <a:p>
            <a:r>
              <a:rPr lang="en-US" sz="2400" dirty="0">
                <a:solidFill>
                  <a:srgbClr val="000000"/>
                </a:solidFill>
                <a:latin typeface="Avenir"/>
              </a:rPr>
              <a:t>	</a:t>
            </a:r>
          </a:p>
          <a:p>
            <a:pPr algn="just"/>
            <a:r>
              <a:rPr lang="en-US" sz="2400" dirty="0">
                <a:solidFill>
                  <a:srgbClr val="000000"/>
                </a:solidFill>
                <a:latin typeface="Avenir"/>
              </a:rPr>
              <a:t>	The aim of this slide is to capture the customer responses to substantiate and  validate the problem your venture is solving (primary and/or secondary research data). Present result analysis of the problem interviews conducted with your potential customers in graphical representation.</a:t>
            </a:r>
            <a:endParaRPr lang="en-US" sz="2400" dirty="0"/>
          </a:p>
        </p:txBody>
      </p:sp>
      <p:sp>
        <p:nvSpPr>
          <p:cNvPr id="17" name="Rectangle 16"/>
          <p:cNvSpPr/>
          <p:nvPr/>
        </p:nvSpPr>
        <p:spPr>
          <a:xfrm>
            <a:off x="838200" y="1967181"/>
            <a:ext cx="11201400" cy="6001643"/>
          </a:xfrm>
          <a:prstGeom prst="rect">
            <a:avLst/>
          </a:prstGeom>
          <a:noFill/>
        </p:spPr>
        <p:txBody>
          <a:bodyPr wrap="square">
            <a:spAutoFit/>
          </a:bodyPr>
          <a:lstStyle/>
          <a:p>
            <a:pPr marL="457200" indent="-457200">
              <a:buFont typeface="Arial" panose="020B0604020202020204" pitchFamily="34" charset="0"/>
              <a:buChar char="•"/>
            </a:pPr>
            <a:r>
              <a:rPr lang="pt-BR" sz="3200" dirty="0"/>
              <a:t>How many customers did you interview? </a:t>
            </a:r>
          </a:p>
          <a:p>
            <a:pPr lvl="1"/>
            <a:r>
              <a:rPr lang="pt-BR" sz="3200" dirty="0"/>
              <a:t>500</a:t>
            </a:r>
          </a:p>
          <a:p>
            <a:pPr marL="457200" indent="-457200">
              <a:buFont typeface="Arial" panose="020B0604020202020204" pitchFamily="34" charset="0"/>
              <a:buChar char="•"/>
            </a:pPr>
            <a:r>
              <a:rPr lang="pt-BR" sz="3200" dirty="0"/>
              <a:t>What was the interview mode?</a:t>
            </a:r>
          </a:p>
          <a:p>
            <a:r>
              <a:rPr lang="pt-BR" sz="3200" i="1" dirty="0"/>
              <a:t>     online	</a:t>
            </a:r>
          </a:p>
          <a:p>
            <a:pPr marL="457200" indent="-457200">
              <a:buFont typeface="Arial" panose="020B0604020202020204" pitchFamily="34" charset="0"/>
              <a:buChar char="•"/>
            </a:pPr>
            <a:r>
              <a:rPr lang="pt-BR" sz="3200" dirty="0"/>
              <a:t>How many of them agree this is a problem and wants a solution?</a:t>
            </a:r>
          </a:p>
          <a:p>
            <a:r>
              <a:rPr lang="pt-BR" sz="3200" dirty="0"/>
              <a:t>     482</a:t>
            </a:r>
          </a:p>
          <a:p>
            <a:pPr marL="457200" indent="-457200">
              <a:buFont typeface="Arial" panose="020B0604020202020204" pitchFamily="34" charset="0"/>
              <a:buChar char="•"/>
            </a:pPr>
            <a:r>
              <a:rPr lang="pt-BR" sz="3200" dirty="0"/>
              <a:t>How many of them said they don't need a new solution?</a:t>
            </a:r>
          </a:p>
          <a:p>
            <a:pPr marL="457200" indent="-457200">
              <a:buFont typeface="Arial" panose="020B0604020202020204" pitchFamily="34" charset="0"/>
              <a:buChar char="•"/>
            </a:pPr>
            <a:r>
              <a:rPr lang="pt-BR" sz="3200" i="1" dirty="0"/>
              <a:t>18</a:t>
            </a:r>
          </a:p>
          <a:p>
            <a:pPr marL="457200" indent="-457200">
              <a:buFont typeface="Arial" panose="020B0604020202020204" pitchFamily="34" charset="0"/>
              <a:buChar char="•"/>
            </a:pPr>
            <a:endParaRPr lang="pt-BR" sz="3200" i="1" dirty="0"/>
          </a:p>
          <a:p>
            <a:pPr marL="457200" indent="-457200">
              <a:buFont typeface="Arial" panose="020B0604020202020204" pitchFamily="34" charset="0"/>
              <a:buChar char="•"/>
            </a:pPr>
            <a:endParaRPr lang="pt-BR" sz="3200" dirty="0"/>
          </a:p>
          <a:p>
            <a:pPr marL="457200" indent="-457200">
              <a:buFont typeface="Arial" panose="020B0604020202020204" pitchFamily="34" charset="0"/>
              <a:buChar char="•"/>
            </a:pPr>
            <a:endParaRPr lang="pt-BR" sz="3200" i="1" dirty="0"/>
          </a:p>
        </p:txBody>
      </p:sp>
      <p:sp>
        <p:nvSpPr>
          <p:cNvPr id="11" name="Rectangle 10"/>
          <p:cNvSpPr/>
          <p:nvPr/>
        </p:nvSpPr>
        <p:spPr>
          <a:xfrm>
            <a:off x="838200" y="3536969"/>
            <a:ext cx="473206" cy="369332"/>
          </a:xfrm>
          <a:prstGeom prst="rect">
            <a:avLst/>
          </a:prstGeom>
        </p:spPr>
        <p:txBody>
          <a:bodyPr wrap="none">
            <a:spAutoFit/>
          </a:bodyPr>
          <a:lstStyle/>
          <a:p>
            <a:pPr marL="285750" indent="-285750">
              <a:buFont typeface="Arial" panose="020B0604020202020204" pitchFamily="34" charset="0"/>
              <a:buChar char="•"/>
            </a:pPr>
            <a:endParaRPr lang="pt-BR" dirty="0"/>
          </a:p>
        </p:txBody>
      </p:sp>
      <p:pic>
        <p:nvPicPr>
          <p:cNvPr id="21" name="Graphic 27" descr="Target with solid fill">
            <a:extLst>
              <a:ext uri="{FF2B5EF4-FFF2-40B4-BE49-F238E27FC236}">
                <a16:creationId xmlns:a16="http://schemas.microsoft.com/office/drawing/2014/main" id="{0A6ECB55-4CA0-4244-AFAF-47071920EBD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2800" y="6515100"/>
            <a:ext cx="655576" cy="637001"/>
          </a:xfrm>
          <a:prstGeom prst="rect">
            <a:avLst/>
          </a:prstGeom>
        </p:spPr>
      </p:pic>
      <p:pic>
        <p:nvPicPr>
          <p:cNvPr id="2" name="Picture 1">
            <a:extLst>
              <a:ext uri="{FF2B5EF4-FFF2-40B4-BE49-F238E27FC236}">
                <a16:creationId xmlns:a16="http://schemas.microsoft.com/office/drawing/2014/main" id="{71AD7AB3-E336-55AD-D8D6-F6E2FA7359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0" y="647796"/>
            <a:ext cx="4064163" cy="1483709"/>
          </a:xfrm>
          <a:prstGeom prst="rect">
            <a:avLst/>
          </a:prstGeom>
        </p:spPr>
      </p:pic>
    </p:spTree>
    <p:extLst>
      <p:ext uri="{BB962C8B-B14F-4D97-AF65-F5344CB8AC3E}">
        <p14:creationId xmlns:p14="http://schemas.microsoft.com/office/powerpoint/2010/main" val="603013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6F40F-00D9-8173-AA5E-1E9227E229D8}"/>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453011F6-B6DC-6242-4AC0-D6CF974EB85B}"/>
              </a:ext>
            </a:extLst>
          </p:cNvPr>
          <p:cNvSpPr>
            <a:spLocks noGrp="1"/>
          </p:cNvSpPr>
          <p:nvPr>
            <p:ph type="subTitle" idx="1"/>
          </p:nvPr>
        </p:nvSpPr>
        <p:spPr/>
        <p:txBody>
          <a:bodyPr/>
          <a:lstStyle/>
          <a:p>
            <a:endParaRPr lang="en-IN"/>
          </a:p>
        </p:txBody>
      </p:sp>
      <p:pic>
        <p:nvPicPr>
          <p:cNvPr id="6" name="Content Placeholder 5">
            <a:extLst>
              <a:ext uri="{FF2B5EF4-FFF2-40B4-BE49-F238E27FC236}">
                <a16:creationId xmlns:a16="http://schemas.microsoft.com/office/drawing/2014/main" id="{CCC9AB00-E45F-C13C-F326-28EFA879B8E6}"/>
              </a:ext>
            </a:extLst>
          </p:cNvPr>
          <p:cNvPicPr>
            <a:picLocks noGrp="1" noChangeAspect="1"/>
          </p:cNvPicPr>
          <p:nvPr>
            <p:ph idx="13"/>
          </p:nvPr>
        </p:nvPicPr>
        <p:blipFill>
          <a:blip r:embed="rId2"/>
          <a:stretch>
            <a:fillRect/>
          </a:stretch>
        </p:blipFill>
        <p:spPr>
          <a:xfrm>
            <a:off x="0" y="0"/>
            <a:ext cx="18287999" cy="10287000"/>
          </a:xfrm>
        </p:spPr>
      </p:pic>
    </p:spTree>
    <p:extLst>
      <p:ext uri="{BB962C8B-B14F-4D97-AF65-F5344CB8AC3E}">
        <p14:creationId xmlns:p14="http://schemas.microsoft.com/office/powerpoint/2010/main" val="90833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1782-DBD8-860C-715D-DF44A362445C}"/>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A73D949C-9A75-4A36-B9A3-A5EB933A4BDC}"/>
              </a:ext>
            </a:extLst>
          </p:cNvPr>
          <p:cNvSpPr>
            <a:spLocks noGrp="1"/>
          </p:cNvSpPr>
          <p:nvPr>
            <p:ph type="subTitle" idx="1"/>
          </p:nvPr>
        </p:nvSpPr>
        <p:spPr/>
        <p:txBody>
          <a:bodyPr/>
          <a:lstStyle/>
          <a:p>
            <a:endParaRPr lang="en-IN"/>
          </a:p>
        </p:txBody>
      </p:sp>
      <p:pic>
        <p:nvPicPr>
          <p:cNvPr id="6" name="Content Placeholder 5">
            <a:extLst>
              <a:ext uri="{FF2B5EF4-FFF2-40B4-BE49-F238E27FC236}">
                <a16:creationId xmlns:a16="http://schemas.microsoft.com/office/drawing/2014/main" id="{7FCE8ADE-2B1E-F89E-7E7E-0F22E6B70EF1}"/>
              </a:ext>
            </a:extLst>
          </p:cNvPr>
          <p:cNvPicPr>
            <a:picLocks noGrp="1" noChangeAspect="1"/>
          </p:cNvPicPr>
          <p:nvPr>
            <p:ph idx="13"/>
          </p:nvPr>
        </p:nvPicPr>
        <p:blipFill>
          <a:blip r:embed="rId2"/>
          <a:stretch>
            <a:fillRect/>
          </a:stretch>
        </p:blipFill>
        <p:spPr>
          <a:xfrm>
            <a:off x="0" y="0"/>
            <a:ext cx="18288000" cy="10286999"/>
          </a:xfrm>
        </p:spPr>
      </p:pic>
    </p:spTree>
    <p:extLst>
      <p:ext uri="{BB962C8B-B14F-4D97-AF65-F5344CB8AC3E}">
        <p14:creationId xmlns:p14="http://schemas.microsoft.com/office/powerpoint/2010/main" val="1068917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37D10F2-D825-4F14-8721-CF5105D60893}"/>
              </a:ext>
            </a:extLst>
          </p:cNvPr>
          <p:cNvSpPr txBox="1"/>
          <p:nvPr/>
        </p:nvSpPr>
        <p:spPr>
          <a:xfrm>
            <a:off x="16118497" y="728885"/>
            <a:ext cx="1422954" cy="623248"/>
          </a:xfrm>
          <a:prstGeom prst="rect">
            <a:avLst/>
          </a:prstGeom>
          <a:noFill/>
        </p:spPr>
        <p:txBody>
          <a:bodyPr wrap="square" lIns="68580" tIns="34290" rIns="68580" bIns="34290" rtlCol="0" anchor="t">
            <a:spAutoFit/>
          </a:bodyPr>
          <a:lstStyle/>
          <a:p>
            <a:pPr algn="ctr"/>
            <a:r>
              <a:rPr lang="en-US" b="1" dirty="0"/>
              <a:t>Place your logo here</a:t>
            </a:r>
            <a:endParaRPr lang="en-ZA" b="1" dirty="0"/>
          </a:p>
        </p:txBody>
      </p:sp>
      <p:sp>
        <p:nvSpPr>
          <p:cNvPr id="15" name="Rectangle 14">
            <a:extLst>
              <a:ext uri="{FF2B5EF4-FFF2-40B4-BE49-F238E27FC236}">
                <a16:creationId xmlns:a16="http://schemas.microsoft.com/office/drawing/2014/main" id="{5DE34494-019C-4AF1-907B-33245967C575}"/>
              </a:ext>
            </a:extLst>
          </p:cNvPr>
          <p:cNvSpPr/>
          <p:nvPr/>
        </p:nvSpPr>
        <p:spPr>
          <a:xfrm>
            <a:off x="15922731" y="328065"/>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graphicFrame>
        <p:nvGraphicFramePr>
          <p:cNvPr id="18" name="Diagram 17"/>
          <p:cNvGraphicFramePr/>
          <p:nvPr/>
        </p:nvGraphicFramePr>
        <p:xfrm>
          <a:off x="-732132" y="1893546"/>
          <a:ext cx="7620000" cy="5481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Rounded Rectangle 18"/>
          <p:cNvSpPr/>
          <p:nvPr/>
        </p:nvSpPr>
        <p:spPr>
          <a:xfrm>
            <a:off x="7543800" y="1872448"/>
            <a:ext cx="9448800" cy="6399784"/>
          </a:xfrm>
          <a:prstGeom prst="roundRect">
            <a:avLst/>
          </a:prstGeom>
          <a:noFill/>
          <a:ln w="12700" cap="flat" cmpd="sng" algn="ctr">
            <a:solidFill>
              <a:srgbClr val="E7E6E6">
                <a:lumMod val="50000"/>
              </a:srgbClr>
            </a:solidFill>
            <a:prstDash val="solid"/>
            <a:miter lim="800000"/>
          </a:ln>
          <a:effectLst/>
        </p:spPr>
        <p:txBody>
          <a:bodyPr rtlCol="0" anchor="ctr"/>
          <a:lstStyle/>
          <a:p>
            <a:pPr algn="just">
              <a:defRPr/>
            </a:pPr>
            <a:r>
              <a:rPr kumimoji="0" lang="en-IN" sz="2400" b="1" i="0" u="none" strike="noStrike" kern="0" cap="none" spc="0" normalizeH="0" baseline="0" noProof="0" dirty="0">
                <a:ln>
                  <a:noFill/>
                </a:ln>
                <a:effectLst/>
                <a:uLnTx/>
                <a:uFillTx/>
                <a:latin typeface="+mj-lt"/>
              </a:rPr>
              <a:t>How to calculate market size?</a:t>
            </a:r>
          </a:p>
          <a:p>
            <a:pPr algn="just">
              <a:defRPr/>
            </a:pPr>
            <a:endParaRPr kumimoji="0" lang="en-IN" b="0" i="0" u="none" strike="noStrike" kern="0" cap="none" spc="0" normalizeH="0" baseline="0" noProof="0" dirty="0">
              <a:ln>
                <a:noFill/>
              </a:ln>
              <a:effectLst/>
              <a:uLnTx/>
              <a:uFillTx/>
              <a:latin typeface="+mj-lt"/>
            </a:endParaRPr>
          </a:p>
          <a:p>
            <a:pPr algn="just">
              <a:defRPr/>
            </a:pPr>
            <a:r>
              <a:rPr kumimoji="0" lang="en-IN" b="0" i="0" u="none" strike="noStrike" kern="0" cap="none" spc="0" normalizeH="0" baseline="0" noProof="0" dirty="0">
                <a:ln>
                  <a:noFill/>
                </a:ln>
                <a:effectLst/>
                <a:uLnTx/>
                <a:uFillTx/>
                <a:latin typeface="+mj-lt"/>
              </a:rPr>
              <a:t>1. Start with Total</a:t>
            </a:r>
            <a:r>
              <a:rPr kumimoji="0" lang="en-IN" b="0" i="0" u="none" strike="noStrike" kern="0" cap="none" spc="0" normalizeH="0" noProof="0" dirty="0">
                <a:ln>
                  <a:noFill/>
                </a:ln>
                <a:effectLst/>
                <a:uLnTx/>
                <a:uFillTx/>
                <a:latin typeface="+mj-lt"/>
              </a:rPr>
              <a:t> Addressable market- ………………………</a:t>
            </a:r>
          </a:p>
          <a:p>
            <a:pPr algn="just">
              <a:defRPr/>
            </a:pPr>
            <a:endParaRPr lang="en-IN" kern="0" dirty="0">
              <a:latin typeface="+mj-lt"/>
            </a:endParaRPr>
          </a:p>
          <a:p>
            <a:pPr algn="just">
              <a:defRPr/>
            </a:pPr>
            <a:r>
              <a:rPr lang="en-US" dirty="0"/>
              <a:t>TAM refers to the total market demand for a product or service.</a:t>
            </a:r>
          </a:p>
          <a:p>
            <a:pPr algn="just">
              <a:defRPr/>
            </a:pPr>
            <a:r>
              <a:rPr lang="en-IN" kern="0" dirty="0">
                <a:latin typeface="+mj-lt"/>
              </a:rPr>
              <a:t> </a:t>
            </a:r>
            <a:r>
              <a:rPr lang="en-US" dirty="0">
                <a:latin typeface="+mj-lt"/>
              </a:rPr>
              <a:t>If you’re entering a pre-existing space (like small business banking) you can research it and provide credible sources or reference points on how you arrived at the TAM.  If you’re creating a new product or space (like Slack), you can estimate the number of customers that would want your product and approximate how much you could charge them.</a:t>
            </a:r>
          </a:p>
          <a:p>
            <a:pPr algn="just">
              <a:defRPr/>
            </a:pPr>
            <a:endParaRPr lang="en-US" dirty="0">
              <a:latin typeface="+mj-lt"/>
            </a:endParaRPr>
          </a:p>
          <a:p>
            <a:pPr algn="just">
              <a:defRPr/>
            </a:pPr>
            <a:r>
              <a:rPr lang="en-US" dirty="0"/>
              <a:t>2. Take your target market (SAM), within that TAM, which varies depending on geography and other logistical factors. Determine the penetration potential of your target market. This is the portion of the market you can reasonably compete with……………………………..</a:t>
            </a:r>
          </a:p>
          <a:p>
            <a:pPr algn="just">
              <a:defRPr/>
            </a:pPr>
            <a:endParaRPr lang="en-US" dirty="0">
              <a:latin typeface="+mj-lt"/>
            </a:endParaRPr>
          </a:p>
          <a:p>
            <a:pPr algn="just">
              <a:defRPr/>
            </a:pPr>
            <a:r>
              <a:rPr lang="en-US" dirty="0"/>
              <a:t>3.By conducting research with existing competitors, distributors etc., understand the likely penetration rate………………….</a:t>
            </a:r>
          </a:p>
          <a:p>
            <a:pPr algn="just">
              <a:defRPr/>
            </a:pPr>
            <a:endParaRPr lang="en-US" dirty="0"/>
          </a:p>
          <a:p>
            <a:pPr algn="just">
              <a:defRPr/>
            </a:pPr>
            <a:r>
              <a:rPr lang="en-US" dirty="0"/>
              <a:t>4. Multiply target market by penetration rate to find your market size…………………….</a:t>
            </a:r>
          </a:p>
          <a:p>
            <a:pPr algn="just">
              <a:defRPr/>
            </a:pPr>
            <a:endParaRPr lang="en-US" dirty="0">
              <a:latin typeface="+mj-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700" b="0" i="0" u="none" strike="noStrike" kern="0" cap="none" spc="0" normalizeH="0" noProof="0" dirty="0">
                <a:ln>
                  <a:noFill/>
                </a:ln>
                <a:solidFill>
                  <a:prstClr val="white"/>
                </a:solidFill>
                <a:effectLst/>
                <a:uLnTx/>
                <a:uFillTx/>
                <a:latin typeface="Calibri" panose="020F0502020204030204"/>
                <a:ea typeface="+mn-ea"/>
                <a:cs typeface="+mn-cs"/>
              </a:rPr>
              <a:t> </a:t>
            </a:r>
            <a:endParaRPr kumimoji="0" lang="en-IN" sz="27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 name="Rectangle 1"/>
          <p:cNvSpPr/>
          <p:nvPr/>
        </p:nvSpPr>
        <p:spPr>
          <a:xfrm>
            <a:off x="9906000" y="8416937"/>
            <a:ext cx="7713573" cy="1846659"/>
          </a:xfrm>
          <a:prstGeom prst="rect">
            <a:avLst/>
          </a:prstGeom>
          <a:solidFill>
            <a:srgbClr val="FFC000"/>
          </a:solidFill>
        </p:spPr>
        <p:txBody>
          <a:bodyPr wrap="square">
            <a:spAutoFit/>
          </a:bodyPr>
          <a:lstStyle/>
          <a:p>
            <a:r>
              <a:rPr lang="en-US" dirty="0">
                <a:solidFill>
                  <a:srgbClr val="000000"/>
                </a:solidFill>
                <a:latin typeface="+mj-lt"/>
              </a:rPr>
              <a:t>	</a:t>
            </a:r>
          </a:p>
          <a:p>
            <a:r>
              <a:rPr lang="en-US" dirty="0">
                <a:solidFill>
                  <a:srgbClr val="000000"/>
                </a:solidFill>
                <a:latin typeface="+mj-lt"/>
              </a:rPr>
              <a:t>	</a:t>
            </a:r>
            <a:r>
              <a:rPr lang="en-US" sz="2400" dirty="0">
                <a:solidFill>
                  <a:srgbClr val="000000"/>
                </a:solidFill>
                <a:latin typeface="+mj-lt"/>
              </a:rPr>
              <a:t>This slide is to provide details on Market Size and demonstrate How big is the market opportunity your venture is pursuing. Add source/reference to the data presented.</a:t>
            </a:r>
            <a:endParaRPr lang="en-US" sz="2400" dirty="0">
              <a:latin typeface="+mj-lt"/>
            </a:endParaRPr>
          </a:p>
        </p:txBody>
      </p:sp>
      <p:sp>
        <p:nvSpPr>
          <p:cNvPr id="22" name="TextBox 21"/>
          <p:cNvSpPr txBox="1"/>
          <p:nvPr/>
        </p:nvSpPr>
        <p:spPr>
          <a:xfrm>
            <a:off x="239949" y="328065"/>
            <a:ext cx="5675839" cy="646331"/>
          </a:xfrm>
          <a:prstGeom prst="rect">
            <a:avLst/>
          </a:prstGeom>
          <a:noFill/>
        </p:spPr>
        <p:txBody>
          <a:bodyPr wrap="square" rtlCol="0">
            <a:spAutoFit/>
          </a:bodyPr>
          <a:lstStyle/>
          <a:p>
            <a:pPr defTabSz="685800"/>
            <a:r>
              <a:rPr lang="en-US" sz="3600" b="1" dirty="0">
                <a:solidFill>
                  <a:prstClr val="black">
                    <a:lumMod val="85000"/>
                    <a:lumOff val="15000"/>
                  </a:prstClr>
                </a:solidFill>
                <a:latin typeface="Montserrat"/>
              </a:rPr>
              <a:t>Market Size Estimation </a:t>
            </a:r>
          </a:p>
        </p:txBody>
      </p:sp>
      <p:sp>
        <p:nvSpPr>
          <p:cNvPr id="16" name="Rectangle 15"/>
          <p:cNvSpPr/>
          <p:nvPr/>
        </p:nvSpPr>
        <p:spPr>
          <a:xfrm>
            <a:off x="6140613" y="4958834"/>
            <a:ext cx="248786" cy="369332"/>
          </a:xfrm>
          <a:prstGeom prst="rect">
            <a:avLst/>
          </a:prstGeom>
        </p:spPr>
        <p:txBody>
          <a:bodyPr wrap="none">
            <a:spAutoFit/>
          </a:bodyPr>
          <a:lstStyle/>
          <a:p>
            <a:r>
              <a:rPr lang="en-US" dirty="0">
                <a:solidFill>
                  <a:srgbClr val="2E475D"/>
                </a:solidFill>
                <a:latin typeface="Lexend Deca"/>
              </a:rPr>
              <a:t>.</a:t>
            </a:r>
            <a:endParaRPr lang="en-US" dirty="0"/>
          </a:p>
        </p:txBody>
      </p:sp>
      <p:pic>
        <p:nvPicPr>
          <p:cNvPr id="24" name="Graphic 27" descr="Target with solid fill">
            <a:extLst>
              <a:ext uri="{FF2B5EF4-FFF2-40B4-BE49-F238E27FC236}">
                <a16:creationId xmlns:a16="http://schemas.microsoft.com/office/drawing/2014/main" id="{0A6ECB55-4CA0-4244-AFAF-47071920EBD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14467" y="8527930"/>
            <a:ext cx="655576" cy="637001"/>
          </a:xfrm>
          <a:prstGeom prst="rect">
            <a:avLst/>
          </a:prstGeom>
        </p:spPr>
      </p:pic>
      <p:sp>
        <p:nvSpPr>
          <p:cNvPr id="10" name="TextBox 9"/>
          <p:cNvSpPr txBox="1"/>
          <p:nvPr/>
        </p:nvSpPr>
        <p:spPr>
          <a:xfrm>
            <a:off x="320617" y="9363531"/>
            <a:ext cx="5675839" cy="461665"/>
          </a:xfrm>
          <a:prstGeom prst="rect">
            <a:avLst/>
          </a:prstGeom>
          <a:noFill/>
        </p:spPr>
        <p:txBody>
          <a:bodyPr wrap="square" rtlCol="0">
            <a:spAutoFit/>
          </a:bodyPr>
          <a:lstStyle/>
          <a:p>
            <a:pPr defTabSz="685800"/>
            <a:r>
              <a:rPr lang="en-US" sz="2400" b="1" dirty="0">
                <a:solidFill>
                  <a:prstClr val="black">
                    <a:lumMod val="85000"/>
                    <a:lumOff val="15000"/>
                  </a:prstClr>
                </a:solidFill>
                <a:latin typeface="Montserrat"/>
              </a:rPr>
              <a:t>Sources: Google</a:t>
            </a:r>
          </a:p>
        </p:txBody>
      </p:sp>
      <p:pic>
        <p:nvPicPr>
          <p:cNvPr id="3" name="Picture 2">
            <a:extLst>
              <a:ext uri="{FF2B5EF4-FFF2-40B4-BE49-F238E27FC236}">
                <a16:creationId xmlns:a16="http://schemas.microsoft.com/office/drawing/2014/main" id="{493409E5-7533-9035-A516-F027929E69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240000" y="230552"/>
            <a:ext cx="4064163" cy="1483709"/>
          </a:xfrm>
          <a:prstGeom prst="rect">
            <a:avLst/>
          </a:prstGeom>
        </p:spPr>
      </p:pic>
      <p:sp>
        <p:nvSpPr>
          <p:cNvPr id="7" name="TextBox 6">
            <a:extLst>
              <a:ext uri="{FF2B5EF4-FFF2-40B4-BE49-F238E27FC236}">
                <a16:creationId xmlns:a16="http://schemas.microsoft.com/office/drawing/2014/main" id="{53B4D746-8678-2E3E-3AD9-07B640DA634B}"/>
              </a:ext>
            </a:extLst>
          </p:cNvPr>
          <p:cNvSpPr txBox="1"/>
          <p:nvPr/>
        </p:nvSpPr>
        <p:spPr>
          <a:xfrm>
            <a:off x="2011068" y="2542664"/>
            <a:ext cx="2133600" cy="400110"/>
          </a:xfrm>
          <a:prstGeom prst="rect">
            <a:avLst/>
          </a:prstGeom>
          <a:noFill/>
        </p:spPr>
        <p:txBody>
          <a:bodyPr wrap="square" rtlCol="0">
            <a:spAutoFit/>
          </a:bodyPr>
          <a:lstStyle/>
          <a:p>
            <a:r>
              <a:rPr lang="en-US" sz="2000" b="1" dirty="0"/>
              <a:t>3.5 Billion People</a:t>
            </a:r>
            <a:endParaRPr lang="en-IN" sz="2000" b="1" dirty="0"/>
          </a:p>
        </p:txBody>
      </p:sp>
      <p:sp>
        <p:nvSpPr>
          <p:cNvPr id="8" name="TextBox 7">
            <a:extLst>
              <a:ext uri="{FF2B5EF4-FFF2-40B4-BE49-F238E27FC236}">
                <a16:creationId xmlns:a16="http://schemas.microsoft.com/office/drawing/2014/main" id="{12AF7603-EA61-3095-0212-D0A7ED382AC3}"/>
              </a:ext>
            </a:extLst>
          </p:cNvPr>
          <p:cNvSpPr txBox="1"/>
          <p:nvPr/>
        </p:nvSpPr>
        <p:spPr>
          <a:xfrm>
            <a:off x="2510836" y="3862828"/>
            <a:ext cx="1295400" cy="400110"/>
          </a:xfrm>
          <a:prstGeom prst="rect">
            <a:avLst/>
          </a:prstGeom>
          <a:noFill/>
        </p:spPr>
        <p:txBody>
          <a:bodyPr wrap="square" rtlCol="0">
            <a:spAutoFit/>
          </a:bodyPr>
          <a:lstStyle/>
          <a:p>
            <a:r>
              <a:rPr lang="en-US" sz="2000" b="1" dirty="0"/>
              <a:t>50 Million</a:t>
            </a:r>
            <a:endParaRPr lang="en-IN" sz="2000" b="1" dirty="0"/>
          </a:p>
        </p:txBody>
      </p:sp>
      <p:sp>
        <p:nvSpPr>
          <p:cNvPr id="9" name="TextBox 8">
            <a:extLst>
              <a:ext uri="{FF2B5EF4-FFF2-40B4-BE49-F238E27FC236}">
                <a16:creationId xmlns:a16="http://schemas.microsoft.com/office/drawing/2014/main" id="{0F94C63A-BE24-EE5E-A25E-31DC5B91AF20}"/>
              </a:ext>
            </a:extLst>
          </p:cNvPr>
          <p:cNvSpPr txBox="1"/>
          <p:nvPr/>
        </p:nvSpPr>
        <p:spPr>
          <a:xfrm>
            <a:off x="2353968" y="6005165"/>
            <a:ext cx="1447800" cy="400110"/>
          </a:xfrm>
          <a:prstGeom prst="rect">
            <a:avLst/>
          </a:prstGeom>
          <a:noFill/>
        </p:spPr>
        <p:txBody>
          <a:bodyPr wrap="square" rtlCol="0">
            <a:spAutoFit/>
          </a:bodyPr>
          <a:lstStyle/>
          <a:p>
            <a:r>
              <a:rPr lang="en-US" sz="2000" b="1" dirty="0"/>
              <a:t>3.9 Million</a:t>
            </a:r>
            <a:endParaRPr lang="en-IN" sz="2000" b="1" dirty="0"/>
          </a:p>
        </p:txBody>
      </p:sp>
    </p:spTree>
    <p:extLst>
      <p:ext uri="{BB962C8B-B14F-4D97-AF65-F5344CB8AC3E}">
        <p14:creationId xmlns:p14="http://schemas.microsoft.com/office/powerpoint/2010/main" val="2859089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4769111" y="1955330"/>
            <a:ext cx="9144164" cy="1985159"/>
          </a:xfrm>
          <a:prstGeom prst="rect">
            <a:avLst/>
          </a:prstGeom>
          <a:solidFill>
            <a:srgbClr val="FFC000"/>
          </a:solidFill>
        </p:spPr>
        <p:txBody>
          <a:bodyPr wrap="square">
            <a:spAutoFit/>
          </a:bodyPr>
          <a:lstStyle/>
          <a:p>
            <a:pPr defTabSz="1371579"/>
            <a:r>
              <a:rPr lang="en-US" sz="2700" b="1" dirty="0">
                <a:solidFill>
                  <a:schemeClr val="bg1"/>
                </a:solidFill>
                <a:latin typeface="Calibri" panose="020F0502020204030204"/>
              </a:rPr>
              <a:t>Goals</a:t>
            </a:r>
          </a:p>
          <a:p>
            <a:pPr defTabSz="1371579"/>
            <a:r>
              <a:rPr lang="en-US" sz="2400" b="1" dirty="0">
                <a:solidFill>
                  <a:schemeClr val="bg1"/>
                </a:solidFill>
                <a:latin typeface="Calibri" panose="020F0502020204030204"/>
              </a:rPr>
              <a:t>It include Early warning, prevention of human-wildlife conflict, crop and livestock protection, community safety, resource allocation.</a:t>
            </a:r>
          </a:p>
          <a:p>
            <a:pPr defTabSz="1371579"/>
            <a:endParaRPr lang="en-US" sz="2700" b="1" dirty="0">
              <a:solidFill>
                <a:schemeClr val="bg1"/>
              </a:solidFill>
              <a:latin typeface="Calibri" panose="020F0502020204030204"/>
            </a:endParaRPr>
          </a:p>
          <a:p>
            <a:pPr defTabSz="1371579"/>
            <a:endParaRPr lang="en-US" sz="1050" b="1" dirty="0">
              <a:solidFill>
                <a:schemeClr val="bg1"/>
              </a:solidFill>
              <a:latin typeface="Calibri" panose="020F0502020204030204"/>
            </a:endParaRPr>
          </a:p>
          <a:p>
            <a:pPr defTabSz="1371579"/>
            <a:endParaRPr lang="en-US" sz="1050" b="1" dirty="0">
              <a:solidFill>
                <a:schemeClr val="bg1"/>
              </a:solidFill>
              <a:latin typeface="Calibri" panose="020F0502020204030204"/>
            </a:endParaRPr>
          </a:p>
        </p:txBody>
      </p:sp>
      <p:sp>
        <p:nvSpPr>
          <p:cNvPr id="27" name="Rectangle 26"/>
          <p:cNvSpPr/>
          <p:nvPr/>
        </p:nvSpPr>
        <p:spPr>
          <a:xfrm>
            <a:off x="4788705" y="3708896"/>
            <a:ext cx="9144165" cy="2885405"/>
          </a:xfrm>
          <a:prstGeom prst="rect">
            <a:avLst/>
          </a:prstGeom>
          <a:solidFill>
            <a:schemeClr val="accent6"/>
          </a:solidFill>
        </p:spPr>
        <p:txBody>
          <a:bodyPr wrap="square">
            <a:spAutoFit/>
          </a:bodyPr>
          <a:lstStyle/>
          <a:p>
            <a:pPr defTabSz="1371579"/>
            <a:r>
              <a:rPr lang="en-US" sz="2700" b="1" dirty="0">
                <a:solidFill>
                  <a:schemeClr val="bg1"/>
                </a:solidFill>
                <a:latin typeface="Calibri" panose="020F0502020204030204"/>
              </a:rPr>
              <a:t>Frustrations</a:t>
            </a:r>
          </a:p>
          <a:p>
            <a:pPr defTabSz="1371579"/>
            <a:r>
              <a:rPr lang="en-US" sz="2400" b="1" dirty="0">
                <a:solidFill>
                  <a:schemeClr val="bg1"/>
                </a:solidFill>
                <a:latin typeface="Calibri" panose="020F0502020204030204"/>
              </a:rPr>
              <a:t>Frustration due to animals entering their fields or farms is a common challenge, often resulting in crop damage or loss.</a:t>
            </a:r>
          </a:p>
          <a:p>
            <a:pPr defTabSz="1371579"/>
            <a:r>
              <a:rPr lang="en-US" sz="2400" b="1" dirty="0">
                <a:solidFill>
                  <a:schemeClr val="bg1"/>
                </a:solidFill>
                <a:latin typeface="Calibri" panose="020F0502020204030204"/>
              </a:rPr>
              <a:t>Border villages may face unique challenges related to animals entering their vicinity due to their proximity to wildlife habitats.</a:t>
            </a:r>
          </a:p>
          <a:p>
            <a:pPr defTabSz="1371579"/>
            <a:r>
              <a:rPr lang="en-US" sz="2700" b="1" dirty="0">
                <a:solidFill>
                  <a:schemeClr val="bg1"/>
                </a:solidFill>
                <a:latin typeface="Calibri" panose="020F0502020204030204"/>
              </a:rPr>
              <a:t> </a:t>
            </a:r>
          </a:p>
          <a:p>
            <a:pPr defTabSz="1371579"/>
            <a:endParaRPr lang="en-US" sz="1050" b="1" dirty="0">
              <a:solidFill>
                <a:schemeClr val="bg1"/>
              </a:solidFill>
              <a:latin typeface="Calibri" panose="020F0502020204030204"/>
            </a:endParaRPr>
          </a:p>
          <a:p>
            <a:pPr defTabSz="1371579"/>
            <a:endParaRPr lang="en-US" sz="2100" dirty="0">
              <a:solidFill>
                <a:schemeClr val="bg1"/>
              </a:solidFill>
              <a:latin typeface="Calibri" panose="020F0502020204030204"/>
            </a:endParaRPr>
          </a:p>
        </p:txBody>
      </p:sp>
      <p:sp>
        <p:nvSpPr>
          <p:cNvPr id="31" name="Rectangle 30"/>
          <p:cNvSpPr/>
          <p:nvPr/>
        </p:nvSpPr>
        <p:spPr>
          <a:xfrm>
            <a:off x="609487" y="7130568"/>
            <a:ext cx="1918120" cy="520667"/>
          </a:xfrm>
          <a:prstGeom prst="rect">
            <a:avLst/>
          </a:prstGeom>
        </p:spPr>
        <p:txBody>
          <a:bodyPr wrap="none">
            <a:spAutoFit/>
          </a:bodyPr>
          <a:lstStyle/>
          <a:p>
            <a:pPr defTabSz="1371579"/>
            <a:r>
              <a:rPr lang="en-US" sz="2700" b="1" dirty="0">
                <a:solidFill>
                  <a:srgbClr val="FD9F4D"/>
                </a:solidFill>
                <a:latin typeface="Calibri" panose="020F0502020204030204"/>
              </a:rPr>
              <a:t>Personality </a:t>
            </a:r>
          </a:p>
        </p:txBody>
      </p:sp>
      <p:sp>
        <p:nvSpPr>
          <p:cNvPr id="34" name="Rectangle 33"/>
          <p:cNvSpPr/>
          <p:nvPr/>
        </p:nvSpPr>
        <p:spPr>
          <a:xfrm>
            <a:off x="14158195" y="1437388"/>
            <a:ext cx="2049536" cy="520667"/>
          </a:xfrm>
          <a:prstGeom prst="rect">
            <a:avLst/>
          </a:prstGeom>
        </p:spPr>
        <p:txBody>
          <a:bodyPr wrap="none">
            <a:spAutoFit/>
          </a:bodyPr>
          <a:lstStyle/>
          <a:p>
            <a:pPr defTabSz="1371579"/>
            <a:r>
              <a:rPr lang="en-US" sz="2700" b="1" dirty="0">
                <a:solidFill>
                  <a:srgbClr val="FD9F4D"/>
                </a:solidFill>
                <a:latin typeface="Calibri" panose="020F0502020204030204"/>
              </a:rPr>
              <a:t>Motivations </a:t>
            </a:r>
          </a:p>
        </p:txBody>
      </p:sp>
      <p:sp>
        <p:nvSpPr>
          <p:cNvPr id="5" name="TextBox 4"/>
          <p:cNvSpPr txBox="1"/>
          <p:nvPr/>
        </p:nvSpPr>
        <p:spPr>
          <a:xfrm>
            <a:off x="495965" y="5722648"/>
            <a:ext cx="4497266" cy="1088668"/>
          </a:xfrm>
          <a:prstGeom prst="rect">
            <a:avLst/>
          </a:prstGeom>
          <a:noFill/>
        </p:spPr>
        <p:txBody>
          <a:bodyPr wrap="square" rtlCol="0">
            <a:spAutoFit/>
          </a:bodyPr>
          <a:lstStyle/>
          <a:p>
            <a:pPr defTabSz="1371579"/>
            <a:r>
              <a:rPr lang="en-US" sz="2100" dirty="0">
                <a:solidFill>
                  <a:srgbClr val="052B3E"/>
                </a:solidFill>
                <a:latin typeface="Calibri" panose="020F0502020204030204"/>
              </a:rPr>
              <a:t>Age: 52</a:t>
            </a:r>
          </a:p>
          <a:p>
            <a:pPr defTabSz="1371579"/>
            <a:r>
              <a:rPr lang="en-US" sz="2100" dirty="0">
                <a:solidFill>
                  <a:srgbClr val="052B3E"/>
                </a:solidFill>
                <a:latin typeface="Calibri" panose="020F0502020204030204"/>
              </a:rPr>
              <a:t>Occupation: Farmer	</a:t>
            </a:r>
          </a:p>
          <a:p>
            <a:pPr defTabSz="1371579"/>
            <a:r>
              <a:rPr lang="en-US" sz="2100" dirty="0">
                <a:solidFill>
                  <a:srgbClr val="052B3E"/>
                </a:solidFill>
                <a:latin typeface="Calibri" panose="020F0502020204030204"/>
              </a:rPr>
              <a:t>Location: Uttara Kannada</a:t>
            </a:r>
          </a:p>
        </p:txBody>
      </p:sp>
      <p:sp>
        <p:nvSpPr>
          <p:cNvPr id="25" name="Rounded Rectangle 24"/>
          <p:cNvSpPr/>
          <p:nvPr/>
        </p:nvSpPr>
        <p:spPr>
          <a:xfrm>
            <a:off x="6270301" y="1285996"/>
            <a:ext cx="2354642" cy="56716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371579"/>
            <a:r>
              <a:rPr lang="en-US" sz="2800" dirty="0">
                <a:solidFill>
                  <a:schemeClr val="tx1"/>
                </a:solidFill>
                <a:latin typeface="Calibri" panose="020F0502020204030204"/>
              </a:rPr>
              <a:t>Hard Working</a:t>
            </a:r>
          </a:p>
        </p:txBody>
      </p:sp>
      <p:pic>
        <p:nvPicPr>
          <p:cNvPr id="13" name="Picture 12"/>
          <p:cNvPicPr>
            <a:picLocks noChangeAspect="1"/>
          </p:cNvPicPr>
          <p:nvPr/>
        </p:nvPicPr>
        <p:blipFill>
          <a:blip r:embed="rId3">
            <a:duotone>
              <a:prstClr val="black"/>
              <a:schemeClr val="accent6">
                <a:tint val="45000"/>
                <a:satMod val="400000"/>
              </a:schemeClr>
            </a:duotone>
          </a:blip>
          <a:stretch>
            <a:fillRect/>
          </a:stretch>
        </p:blipFill>
        <p:spPr>
          <a:xfrm>
            <a:off x="609487" y="7527688"/>
            <a:ext cx="3553359" cy="2187914"/>
          </a:xfrm>
          <a:prstGeom prst="rect">
            <a:avLst/>
          </a:prstGeom>
        </p:spPr>
      </p:pic>
      <p:pic>
        <p:nvPicPr>
          <p:cNvPr id="15" name="Picture 14"/>
          <p:cNvPicPr>
            <a:picLocks noChangeAspect="1"/>
          </p:cNvPicPr>
          <p:nvPr/>
        </p:nvPicPr>
        <p:blipFill>
          <a:blip r:embed="rId4">
            <a:duotone>
              <a:prstClr val="black"/>
              <a:schemeClr val="accent3">
                <a:tint val="45000"/>
                <a:satMod val="400000"/>
              </a:schemeClr>
            </a:duotone>
          </a:blip>
          <a:stretch>
            <a:fillRect/>
          </a:stretch>
        </p:blipFill>
        <p:spPr>
          <a:xfrm>
            <a:off x="14310982" y="1853155"/>
            <a:ext cx="3254332" cy="2498557"/>
          </a:xfrm>
          <a:prstGeom prst="rect">
            <a:avLst/>
          </a:prstGeom>
        </p:spPr>
      </p:pic>
      <p:sp>
        <p:nvSpPr>
          <p:cNvPr id="16" name="Rectangle 15"/>
          <p:cNvSpPr/>
          <p:nvPr/>
        </p:nvSpPr>
        <p:spPr>
          <a:xfrm>
            <a:off x="522484" y="4477024"/>
            <a:ext cx="4093839" cy="10624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371579"/>
            <a:r>
              <a:rPr lang="en-US" sz="2100" b="1" dirty="0">
                <a:solidFill>
                  <a:prstClr val="white"/>
                </a:solidFill>
                <a:latin typeface="Calibri" panose="020F0502020204030204"/>
              </a:rPr>
              <a:t>  </a:t>
            </a:r>
            <a:r>
              <a:rPr lang="en-US" sz="2800" b="1" dirty="0">
                <a:solidFill>
                  <a:prstClr val="white"/>
                </a:solidFill>
                <a:latin typeface="Calibri" panose="020F0502020204030204"/>
              </a:rPr>
              <a:t>M. H. Nanjundaswamy </a:t>
            </a:r>
          </a:p>
        </p:txBody>
      </p:sp>
      <p:sp>
        <p:nvSpPr>
          <p:cNvPr id="17" name="TextBox 16"/>
          <p:cNvSpPr txBox="1"/>
          <p:nvPr/>
        </p:nvSpPr>
        <p:spPr>
          <a:xfrm>
            <a:off x="486195" y="339098"/>
            <a:ext cx="11351228" cy="840230"/>
          </a:xfrm>
          <a:prstGeom prst="rect">
            <a:avLst/>
          </a:prstGeom>
          <a:noFill/>
        </p:spPr>
        <p:txBody>
          <a:bodyPr wrap="square" rtlCol="0">
            <a:spAutoFit/>
          </a:bodyPr>
          <a:lstStyle/>
          <a:p>
            <a:pPr defTabSz="1371613">
              <a:lnSpc>
                <a:spcPct val="90000"/>
              </a:lnSpc>
              <a:spcBef>
                <a:spcPct val="0"/>
              </a:spcBef>
            </a:pPr>
            <a:r>
              <a:rPr lang="en-US" sz="5400" b="1" dirty="0"/>
              <a:t>Customer Persona</a:t>
            </a:r>
          </a:p>
        </p:txBody>
      </p:sp>
      <p:sp>
        <p:nvSpPr>
          <p:cNvPr id="18" name="Rounded Rectangle 17"/>
          <p:cNvSpPr/>
          <p:nvPr/>
        </p:nvSpPr>
        <p:spPr>
          <a:xfrm>
            <a:off x="8777729" y="1285995"/>
            <a:ext cx="2354642" cy="56716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371579"/>
            <a:r>
              <a:rPr lang="en-US" sz="3200" dirty="0">
                <a:solidFill>
                  <a:schemeClr val="tx1"/>
                </a:solidFill>
              </a:rPr>
              <a:t>Innocent</a:t>
            </a:r>
            <a:endParaRPr lang="en-US" sz="3200" dirty="0">
              <a:solidFill>
                <a:schemeClr val="tx1"/>
              </a:solidFill>
              <a:latin typeface="Calibri" panose="020F0502020204030204"/>
            </a:endParaRPr>
          </a:p>
        </p:txBody>
      </p:sp>
      <p:sp>
        <p:nvSpPr>
          <p:cNvPr id="19" name="Rounded Rectangle 18"/>
          <p:cNvSpPr/>
          <p:nvPr/>
        </p:nvSpPr>
        <p:spPr>
          <a:xfrm>
            <a:off x="11285158" y="1285993"/>
            <a:ext cx="2354642" cy="56716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371579"/>
            <a:r>
              <a:rPr lang="en-US" sz="3200" dirty="0">
                <a:solidFill>
                  <a:schemeClr val="tx1"/>
                </a:solidFill>
                <a:latin typeface="Calibri" panose="020F0502020204030204"/>
              </a:rPr>
              <a:t>Innovist</a:t>
            </a:r>
          </a:p>
        </p:txBody>
      </p:sp>
      <p:sp>
        <p:nvSpPr>
          <p:cNvPr id="3" name="Rectangle 2"/>
          <p:cNvSpPr/>
          <p:nvPr/>
        </p:nvSpPr>
        <p:spPr>
          <a:xfrm>
            <a:off x="14174524" y="4682599"/>
            <a:ext cx="3889846" cy="5262979"/>
          </a:xfrm>
          <a:prstGeom prst="rect">
            <a:avLst/>
          </a:prstGeom>
          <a:solidFill>
            <a:srgbClr val="FFC000"/>
          </a:solidFill>
        </p:spPr>
        <p:txBody>
          <a:bodyPr wrap="square">
            <a:spAutoFit/>
          </a:bodyPr>
          <a:lstStyle/>
          <a:p>
            <a:pPr algn="just"/>
            <a:r>
              <a:rPr lang="en-US" sz="2400" dirty="0"/>
              <a:t>	</a:t>
            </a:r>
          </a:p>
          <a:p>
            <a:pPr algn="just"/>
            <a:r>
              <a:rPr lang="en-US" sz="2400" dirty="0"/>
              <a:t>	The aim is to collect the information about your ideal customer persona who are likely to buy your product or service. It is highly detailed, providing a clear understanding of target market and customer demographics, behaviors, needs and jobs to be done. It will help you tailor the solution/user experience through targeted design</a:t>
            </a:r>
            <a:r>
              <a:rPr lang="en-US" dirty="0"/>
              <a:t>. </a:t>
            </a:r>
          </a:p>
        </p:txBody>
      </p:sp>
      <p:pic>
        <p:nvPicPr>
          <p:cNvPr id="20" name="Graphic 27" descr="Target with solid fill">
            <a:extLst>
              <a:ext uri="{FF2B5EF4-FFF2-40B4-BE49-F238E27FC236}">
                <a16:creationId xmlns:a16="http://schemas.microsoft.com/office/drawing/2014/main" id="{0A6ECB55-4CA0-4244-AFAF-47071920EBD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310982" y="4718177"/>
            <a:ext cx="655576" cy="821275"/>
          </a:xfrm>
          <a:prstGeom prst="rect">
            <a:avLst/>
          </a:prstGeom>
        </p:spPr>
      </p:pic>
      <p:pic>
        <p:nvPicPr>
          <p:cNvPr id="8" name="Picture 7">
            <a:extLst>
              <a:ext uri="{FF2B5EF4-FFF2-40B4-BE49-F238E27FC236}">
                <a16:creationId xmlns:a16="http://schemas.microsoft.com/office/drawing/2014/main" id="{105D65E8-CBDC-529E-A27B-40DCE6393F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466" y="1362524"/>
            <a:ext cx="2819400" cy="2931304"/>
          </a:xfrm>
          <a:prstGeom prst="rect">
            <a:avLst/>
          </a:prstGeom>
        </p:spPr>
      </p:pic>
      <p:sp>
        <p:nvSpPr>
          <p:cNvPr id="22" name="Rectangle 21">
            <a:extLst>
              <a:ext uri="{FF2B5EF4-FFF2-40B4-BE49-F238E27FC236}">
                <a16:creationId xmlns:a16="http://schemas.microsoft.com/office/drawing/2014/main" id="{9FB8DF9C-72BB-3322-A9C0-3FAAA1543297}"/>
              </a:ext>
            </a:extLst>
          </p:cNvPr>
          <p:cNvSpPr/>
          <p:nvPr/>
        </p:nvSpPr>
        <p:spPr>
          <a:xfrm>
            <a:off x="4682317" y="6739397"/>
            <a:ext cx="9317751" cy="28854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defTabSz="1371579"/>
            <a:r>
              <a:rPr lang="en-US" sz="2800" b="1" dirty="0">
                <a:solidFill>
                  <a:srgbClr val="FD9F4D"/>
                </a:solidFill>
                <a:latin typeface="Calibri" panose="020F0502020204030204"/>
              </a:rPr>
              <a:t>Bio</a:t>
            </a:r>
          </a:p>
          <a:p>
            <a:pPr defTabSz="1371579"/>
            <a:r>
              <a:rPr lang="en-US" sz="2800" b="1" dirty="0">
                <a:solidFill>
                  <a:srgbClr val="FD9F4D"/>
                </a:solidFill>
                <a:latin typeface="Calibri" panose="020F0502020204030204"/>
              </a:rPr>
              <a:t>M. H. Nanjundaswamy from Uttara Kannada is a farmer typically works in agriculture, cultivating land and raising livestock to produce food, fiber, and other products.</a:t>
            </a:r>
          </a:p>
          <a:p>
            <a:pPr defTabSz="1371579"/>
            <a:r>
              <a:rPr lang="en-US" sz="2800" b="1" dirty="0">
                <a:solidFill>
                  <a:srgbClr val="FD9F4D"/>
                </a:solidFill>
                <a:latin typeface="Calibri" panose="020F0502020204030204"/>
              </a:rPr>
              <a:t>He is growing Maize and he as 5acre of land.</a:t>
            </a:r>
          </a:p>
          <a:p>
            <a:pPr defTabSz="1371579"/>
            <a:endParaRPr lang="en-US" sz="2800" b="1" dirty="0">
              <a:solidFill>
                <a:srgbClr val="FD9F4D"/>
              </a:solidFill>
              <a:latin typeface="Calibri" panose="020F0502020204030204"/>
            </a:endParaRPr>
          </a:p>
          <a:p>
            <a:pPr algn="ctr"/>
            <a:endParaRPr lang="en-IN" dirty="0"/>
          </a:p>
        </p:txBody>
      </p:sp>
    </p:spTree>
    <p:extLst>
      <p:ext uri="{BB962C8B-B14F-4D97-AF65-F5344CB8AC3E}">
        <p14:creationId xmlns:p14="http://schemas.microsoft.com/office/powerpoint/2010/main" val="36050666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9563</TotalTime>
  <Words>2964</Words>
  <Application>Microsoft Office PowerPoint</Application>
  <PresentationFormat>Custom</PresentationFormat>
  <Paragraphs>504</Paragraphs>
  <Slides>26</Slides>
  <Notes>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26</vt:i4>
      </vt:variant>
    </vt:vector>
  </HeadingPairs>
  <TitlesOfParts>
    <vt:vector size="43" baseType="lpstr">
      <vt:lpstr>Antonio Bold</vt:lpstr>
      <vt:lpstr>Söhne</vt:lpstr>
      <vt:lpstr>Lexend Deca</vt:lpstr>
      <vt:lpstr>Open Sans</vt:lpstr>
      <vt:lpstr>Wingdings</vt:lpstr>
      <vt:lpstr>Avenir</vt:lpstr>
      <vt:lpstr>charter</vt:lpstr>
      <vt:lpstr>Arial</vt:lpstr>
      <vt:lpstr>Barlow</vt:lpstr>
      <vt:lpstr>Agrandir Wide Black Bold</vt:lpstr>
      <vt:lpstr>Montserrat</vt:lpstr>
      <vt:lpstr>Gill Sans</vt:lpstr>
      <vt:lpstr>Raleway</vt:lpstr>
      <vt:lpstr>Verdana</vt:lpstr>
      <vt:lpstr>Times New Roman</vt:lpstr>
      <vt:lpstr>Calibri</vt:lpstr>
      <vt:lpstr>Office Theme</vt:lpstr>
      <vt:lpstr>PowerPoint Presentation</vt:lpstr>
      <vt:lpstr>PowerPoint Presentation</vt:lpstr>
      <vt:lpstr>Problem/Opportunity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YouTube link</vt:lpstr>
      <vt:lpstr>MVP</vt:lpstr>
      <vt:lpstr>PowerPoint Presentation</vt:lpstr>
      <vt:lpstr>PowerPoint Presentation</vt:lpstr>
      <vt:lpstr>PowerPoint Presentation</vt:lpstr>
      <vt:lpstr>PowerPoint Presentation</vt:lpstr>
      <vt:lpstr>PowerPoint Presentation</vt:lpstr>
      <vt:lpstr>Unit Economics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Next-Gen 2021: Global Program Overview Editable Deck</dc:title>
  <dc:creator>R.Sujatha</dc:creator>
  <cp:lastModifiedBy>dhanyaghreddy2005@gmail.com</cp:lastModifiedBy>
  <cp:revision>240</cp:revision>
  <dcterms:created xsi:type="dcterms:W3CDTF">2006-08-16T00:00:00Z</dcterms:created>
  <dcterms:modified xsi:type="dcterms:W3CDTF">2024-06-09T07:10:54Z</dcterms:modified>
  <dc:identifier>DAEgz1I4riU</dc:identifier>
</cp:coreProperties>
</file>